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2" r:id="rId5"/>
    <p:sldMasterId id="2147483789" r:id="rId6"/>
  </p:sldMasterIdLst>
  <p:notesMasterIdLst>
    <p:notesMasterId r:id="rId34"/>
  </p:notesMasterIdLst>
  <p:sldIdLst>
    <p:sldId id="256" r:id="rId7"/>
    <p:sldId id="1121" r:id="rId8"/>
    <p:sldId id="2086" r:id="rId9"/>
    <p:sldId id="2073" r:id="rId10"/>
    <p:sldId id="2087" r:id="rId11"/>
    <p:sldId id="2088" r:id="rId12"/>
    <p:sldId id="2089" r:id="rId13"/>
    <p:sldId id="2090" r:id="rId14"/>
    <p:sldId id="2091" r:id="rId15"/>
    <p:sldId id="2092" r:id="rId16"/>
    <p:sldId id="2093" r:id="rId17"/>
    <p:sldId id="2094" r:id="rId18"/>
    <p:sldId id="2096" r:id="rId19"/>
    <p:sldId id="2097" r:id="rId20"/>
    <p:sldId id="258" r:id="rId21"/>
    <p:sldId id="259" r:id="rId22"/>
    <p:sldId id="260" r:id="rId23"/>
    <p:sldId id="261" r:id="rId24"/>
    <p:sldId id="266" r:id="rId25"/>
    <p:sldId id="262" r:id="rId26"/>
    <p:sldId id="267" r:id="rId27"/>
    <p:sldId id="263" r:id="rId28"/>
    <p:sldId id="268" r:id="rId29"/>
    <p:sldId id="264" r:id="rId30"/>
    <p:sldId id="269" r:id="rId31"/>
    <p:sldId id="265" r:id="rId32"/>
    <p:sldId id="270" r:id="rId33"/>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1pPr>
    <a:lvl2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3348" userDrawn="1">
          <p15:clr>
            <a:srgbClr val="A4A3A4"/>
          </p15:clr>
        </p15:guide>
        <p15:guide id="2" pos="3840" userDrawn="1">
          <p15:clr>
            <a:srgbClr val="A4A3A4"/>
          </p15:clr>
        </p15:guide>
        <p15:guide id="3" pos="1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747"/>
    <a:srgbClr val="FFFFFF"/>
    <a:srgbClr val="000000"/>
    <a:srgbClr val="323232"/>
    <a:srgbClr val="3399FF"/>
    <a:srgbClr val="00C895"/>
    <a:srgbClr val="00AD93"/>
    <a:srgbClr val="009193"/>
    <a:srgbClr val="92929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57" autoAdjust="0"/>
    <p:restoredTop sz="94613"/>
  </p:normalViewPr>
  <p:slideViewPr>
    <p:cSldViewPr snapToGrid="0">
      <p:cViewPr varScale="1">
        <p:scale>
          <a:sx n="97" d="100"/>
          <a:sy n="97" d="100"/>
        </p:scale>
        <p:origin x="488" y="184"/>
      </p:cViewPr>
      <p:guideLst>
        <p:guide orient="horz" pos="3348"/>
        <p:guide pos="3840"/>
        <p:guide pos="1464"/>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65741896"/>
      </p:ext>
    </p:extLst>
  </p:cSld>
  <p:clrMap bg1="lt1" tx1="dk1" bg2="lt2" tx2="dk2" accent1="accent1" accent2="accent2" accent3="accent3" accent4="accent4" accent5="accent5" accent6="accent6" hlink="hlink" folHlink="folHlink"/>
  <p:notesStyle>
    <a:lvl1pPr defTabSz="228600" latinLnBrk="0">
      <a:defRPr sz="1100">
        <a:latin typeface="Lucida Grande"/>
        <a:ea typeface="Lucida Grande"/>
        <a:cs typeface="Lucida Grande"/>
        <a:sym typeface="Lucida Grande"/>
      </a:defRPr>
    </a:lvl1pPr>
    <a:lvl2pPr indent="114300" defTabSz="228600" latinLnBrk="0">
      <a:defRPr sz="1100">
        <a:latin typeface="Lucida Grande"/>
        <a:ea typeface="Lucida Grande"/>
        <a:cs typeface="Lucida Grande"/>
        <a:sym typeface="Lucida Grande"/>
      </a:defRPr>
    </a:lvl2pPr>
    <a:lvl3pPr indent="228600" defTabSz="228600" latinLnBrk="0">
      <a:defRPr sz="1100">
        <a:latin typeface="Lucida Grande"/>
        <a:ea typeface="Lucida Grande"/>
        <a:cs typeface="Lucida Grande"/>
        <a:sym typeface="Lucida Grande"/>
      </a:defRPr>
    </a:lvl3pPr>
    <a:lvl4pPr indent="342900" defTabSz="228600" latinLnBrk="0">
      <a:defRPr sz="1100">
        <a:latin typeface="Lucida Grande"/>
        <a:ea typeface="Lucida Grande"/>
        <a:cs typeface="Lucida Grande"/>
        <a:sym typeface="Lucida Grande"/>
      </a:defRPr>
    </a:lvl4pPr>
    <a:lvl5pPr indent="457200" defTabSz="228600" latinLnBrk="0">
      <a:defRPr sz="1100">
        <a:latin typeface="Lucida Grande"/>
        <a:ea typeface="Lucida Grande"/>
        <a:cs typeface="Lucida Grande"/>
        <a:sym typeface="Lucida Grande"/>
      </a:defRPr>
    </a:lvl5pPr>
    <a:lvl6pPr indent="571500" defTabSz="228600" latinLnBrk="0">
      <a:defRPr sz="1100">
        <a:latin typeface="Lucida Grande"/>
        <a:ea typeface="Lucida Grande"/>
        <a:cs typeface="Lucida Grande"/>
        <a:sym typeface="Lucida Grande"/>
      </a:defRPr>
    </a:lvl6pPr>
    <a:lvl7pPr indent="685800" defTabSz="228600" latinLnBrk="0">
      <a:defRPr sz="1100">
        <a:latin typeface="Lucida Grande"/>
        <a:ea typeface="Lucida Grande"/>
        <a:cs typeface="Lucida Grande"/>
        <a:sym typeface="Lucida Grande"/>
      </a:defRPr>
    </a:lvl7pPr>
    <a:lvl8pPr indent="800100" defTabSz="228600" latinLnBrk="0">
      <a:defRPr sz="1100">
        <a:latin typeface="Lucida Grande"/>
        <a:ea typeface="Lucida Grande"/>
        <a:cs typeface="Lucida Grande"/>
        <a:sym typeface="Lucida Grande"/>
      </a:defRPr>
    </a:lvl8pPr>
    <a:lvl9pPr indent="914400" defTabSz="228600" latinLnBrk="0">
      <a:defRPr sz="1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734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Polyglot, Open API Ecosystem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BA0F2-874B-FE43-A00D-0C6FADBDB5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86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AEA5C7-240E-4542-9F05-DE329F272E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59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11027683" cy="4800600"/>
          </a:xfrm>
        </p:spPr>
        <p:txBody>
          <a:bodyPr/>
          <a:lstStyle>
            <a:lvl1pPr>
              <a:lnSpc>
                <a:spcPct val="100000"/>
              </a:lnSpc>
              <a:spcAft>
                <a:spcPts val="0"/>
              </a:spcAft>
              <a:defRPr b="1">
                <a:latin typeface="Calibri" panose="020F0502020204030204" pitchFamily="34" charset="0"/>
                <a:cs typeface="Calibri" panose="020F0502020204030204" pitchFamily="34" charset="0"/>
              </a:defRPr>
            </a:lvl1pPr>
            <a:lvl2pPr>
              <a:lnSpc>
                <a:spcPct val="100000"/>
              </a:lnSpc>
              <a:spcAft>
                <a:spcPts val="0"/>
              </a:spcAft>
              <a:defRPr>
                <a:latin typeface="Calibri" panose="020F0502020204030204" pitchFamily="34" charset="0"/>
                <a:cs typeface="Calibri" panose="020F0502020204030204" pitchFamily="34" charset="0"/>
              </a:defRPr>
            </a:lvl2pPr>
            <a:lvl3pPr>
              <a:lnSpc>
                <a:spcPct val="100000"/>
              </a:lnSpc>
              <a:spcAft>
                <a:spcPts val="0"/>
              </a:spcAft>
              <a:defRPr>
                <a:latin typeface="Calibri" panose="020F0502020204030204" pitchFamily="34" charset="0"/>
                <a:cs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5E0CD3F2-F2BB-472E-A564-9FA8564D12D8}"/>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72F092D3-C596-4148-AC3E-8338C3B634F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9825935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5069486"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F6E82848-5D7E-48CC-BE9D-8DA26AD4BD06}"/>
              </a:ext>
            </a:extLst>
          </p:cNvPr>
          <p:cNvSpPr>
            <a:spLocks noGrp="1"/>
          </p:cNvSpPr>
          <p:nvPr>
            <p:ph sz="quarter" idx="14"/>
          </p:nvPr>
        </p:nvSpPr>
        <p:spPr>
          <a:xfrm>
            <a:off x="6096000" y="1347470"/>
            <a:ext cx="5069682"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0" name="Rectangle 9">
            <a:extLst>
              <a:ext uri="{FF2B5EF4-FFF2-40B4-BE49-F238E27FC236}">
                <a16:creationId xmlns:a16="http://schemas.microsoft.com/office/drawing/2014/main" id="{0310473E-767C-4933-B8FE-FE4B6B23453C}"/>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A8F8091D-6D82-4A25-AF86-9617CE29B70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E870E6F9-BA66-42A0-A5BA-570EBD4B9777}"/>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17375788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2 Column Whit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71769169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41138921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0681636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42662941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0A8B48C-44BA-4E42-825E-B1C21FD0BCAB}"/>
              </a:ext>
            </a:extLst>
          </p:cNvPr>
          <p:cNvSpPr/>
          <p:nvPr userDrawn="1"/>
        </p:nvSpPr>
        <p:spPr>
          <a:xfrm>
            <a:off x="10549565" y="6120656"/>
            <a:ext cx="1642437" cy="737345"/>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2460213" y="1842816"/>
            <a:ext cx="7616552" cy="2702240"/>
          </a:xfrm>
        </p:spPr>
        <p:txBody>
          <a:bodyPr anchor="ctr" anchorCtr="0"/>
          <a:lstStyle>
            <a:lvl1pPr algn="l">
              <a:lnSpc>
                <a:spcPct val="90000"/>
              </a:lnSpc>
              <a:defRPr sz="54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dirty="0"/>
              <a:t>Click to edit Master title style</a:t>
            </a:r>
          </a:p>
        </p:txBody>
      </p:sp>
      <p:grpSp>
        <p:nvGrpSpPr>
          <p:cNvPr id="5" name="Group 4">
            <a:extLst>
              <a:ext uri="{FF2B5EF4-FFF2-40B4-BE49-F238E27FC236}">
                <a16:creationId xmlns:a16="http://schemas.microsoft.com/office/drawing/2014/main" id="{6CAAAD7A-7B58-4619-8E44-C4F04FD40D26}"/>
              </a:ext>
            </a:extLst>
          </p:cNvPr>
          <p:cNvGrpSpPr/>
          <p:nvPr userDrawn="1"/>
        </p:nvGrpSpPr>
        <p:grpSpPr>
          <a:xfrm rot="164089">
            <a:off x="-103910" y="21156"/>
            <a:ext cx="2234491" cy="6401828"/>
            <a:chOff x="1" y="2083708"/>
            <a:chExt cx="2492196" cy="7140155"/>
          </a:xfrm>
        </p:grpSpPr>
        <p:sp>
          <p:nvSpPr>
            <p:cNvPr id="6" name="object 7">
              <a:extLst>
                <a:ext uri="{FF2B5EF4-FFF2-40B4-BE49-F238E27FC236}">
                  <a16:creationId xmlns:a16="http://schemas.microsoft.com/office/drawing/2014/main" id="{623642BC-BF45-4117-9ADD-2A01B19CEA80}"/>
                </a:ext>
              </a:extLst>
            </p:cNvPr>
            <p:cNvSpPr/>
            <p:nvPr userDrawn="1"/>
          </p:nvSpPr>
          <p:spPr>
            <a:xfrm>
              <a:off x="2118912" y="8848661"/>
              <a:ext cx="370840" cy="371475"/>
            </a:xfrm>
            <a:custGeom>
              <a:avLst/>
              <a:gdLst/>
              <a:ahLst/>
              <a:cxnLst/>
              <a:rect l="l" t="t" r="r" b="b"/>
              <a:pathLst>
                <a:path w="370839" h="371475">
                  <a:moveTo>
                    <a:pt x="162871" y="0"/>
                  </a:moveTo>
                  <a:lnTo>
                    <a:pt x="114418" y="12586"/>
                  </a:lnTo>
                  <a:lnTo>
                    <a:pt x="72418" y="36637"/>
                  </a:lnTo>
                  <a:lnTo>
                    <a:pt x="38425" y="70170"/>
                  </a:lnTo>
                  <a:lnTo>
                    <a:pt x="13990" y="111206"/>
                  </a:lnTo>
                  <a:lnTo>
                    <a:pt x="664" y="157762"/>
                  </a:lnTo>
                  <a:lnTo>
                    <a:pt x="0" y="207857"/>
                  </a:lnTo>
                  <a:lnTo>
                    <a:pt x="12570" y="256355"/>
                  </a:lnTo>
                  <a:lnTo>
                    <a:pt x="36597" y="298394"/>
                  </a:lnTo>
                  <a:lnTo>
                    <a:pt x="70099" y="332421"/>
                  </a:lnTo>
                  <a:lnTo>
                    <a:pt x="111097" y="356881"/>
                  </a:lnTo>
                  <a:lnTo>
                    <a:pt x="157613" y="370221"/>
                  </a:lnTo>
                  <a:lnTo>
                    <a:pt x="207666" y="370887"/>
                  </a:lnTo>
                  <a:lnTo>
                    <a:pt x="256120" y="358300"/>
                  </a:lnTo>
                  <a:lnTo>
                    <a:pt x="298121" y="334249"/>
                  </a:lnTo>
                  <a:lnTo>
                    <a:pt x="332116" y="300715"/>
                  </a:lnTo>
                  <a:lnTo>
                    <a:pt x="356552" y="259678"/>
                  </a:lnTo>
                  <a:lnTo>
                    <a:pt x="369877" y="213119"/>
                  </a:lnTo>
                  <a:lnTo>
                    <a:pt x="370538" y="163020"/>
                  </a:lnTo>
                  <a:lnTo>
                    <a:pt x="357966" y="114526"/>
                  </a:lnTo>
                  <a:lnTo>
                    <a:pt x="333939" y="72489"/>
                  </a:lnTo>
                  <a:lnTo>
                    <a:pt x="300435" y="38464"/>
                  </a:lnTo>
                  <a:lnTo>
                    <a:pt x="259436" y="14005"/>
                  </a:lnTo>
                  <a:lnTo>
                    <a:pt x="212921" y="666"/>
                  </a:lnTo>
                  <a:lnTo>
                    <a:pt x="162871" y="0"/>
                  </a:lnTo>
                  <a:close/>
                </a:path>
              </a:pathLst>
            </a:custGeom>
            <a:solidFill>
              <a:srgbClr val="FFFFFF">
                <a:alpha val="9999"/>
              </a:srgbClr>
            </a:solidFill>
          </p:spPr>
          <p:txBody>
            <a:bodyPr wrap="square" lIns="0" tIns="0" rIns="0" bIns="0" rtlCol="0"/>
            <a:lstStyle/>
            <a:p>
              <a:endParaRPr sz="1350"/>
            </a:p>
          </p:txBody>
        </p:sp>
        <p:sp>
          <p:nvSpPr>
            <p:cNvPr id="7" name="object 8">
              <a:extLst>
                <a:ext uri="{FF2B5EF4-FFF2-40B4-BE49-F238E27FC236}">
                  <a16:creationId xmlns:a16="http://schemas.microsoft.com/office/drawing/2014/main" id="{4C829D8A-8207-4359-9F4F-8869464768E2}"/>
                </a:ext>
              </a:extLst>
            </p:cNvPr>
            <p:cNvSpPr/>
            <p:nvPr userDrawn="1"/>
          </p:nvSpPr>
          <p:spPr>
            <a:xfrm>
              <a:off x="1325040" y="8852388"/>
              <a:ext cx="371475" cy="371475"/>
            </a:xfrm>
            <a:custGeom>
              <a:avLst/>
              <a:gdLst/>
              <a:ahLst/>
              <a:cxnLst/>
              <a:rect l="l" t="t" r="r" b="b"/>
              <a:pathLst>
                <a:path w="371475" h="371475">
                  <a:moveTo>
                    <a:pt x="206023" y="0"/>
                  </a:moveTo>
                  <a:lnTo>
                    <a:pt x="155979" y="1167"/>
                  </a:lnTo>
                  <a:lnTo>
                    <a:pt x="109600" y="14972"/>
                  </a:lnTo>
                  <a:lnTo>
                    <a:pt x="68849" y="39840"/>
                  </a:lnTo>
                  <a:lnTo>
                    <a:pt x="35689" y="74199"/>
                  </a:lnTo>
                  <a:lnTo>
                    <a:pt x="12084" y="116475"/>
                  </a:lnTo>
                  <a:lnTo>
                    <a:pt x="0" y="165095"/>
                  </a:lnTo>
                  <a:lnTo>
                    <a:pt x="1163" y="215184"/>
                  </a:lnTo>
                  <a:lnTo>
                    <a:pt x="14954" y="261606"/>
                  </a:lnTo>
                  <a:lnTo>
                    <a:pt x="39800" y="302395"/>
                  </a:lnTo>
                  <a:lnTo>
                    <a:pt x="74129" y="335585"/>
                  </a:lnTo>
                  <a:lnTo>
                    <a:pt x="116368" y="359211"/>
                  </a:lnTo>
                  <a:lnTo>
                    <a:pt x="164944" y="371307"/>
                  </a:lnTo>
                  <a:lnTo>
                    <a:pt x="214984" y="370142"/>
                  </a:lnTo>
                  <a:lnTo>
                    <a:pt x="261362" y="356339"/>
                  </a:lnTo>
                  <a:lnTo>
                    <a:pt x="302115" y="331470"/>
                  </a:lnTo>
                  <a:lnTo>
                    <a:pt x="335276" y="297109"/>
                  </a:lnTo>
                  <a:lnTo>
                    <a:pt x="358882" y="254832"/>
                  </a:lnTo>
                  <a:lnTo>
                    <a:pt x="370967" y="206211"/>
                  </a:lnTo>
                  <a:lnTo>
                    <a:pt x="369801" y="156126"/>
                  </a:lnTo>
                  <a:lnTo>
                    <a:pt x="356009" y="109705"/>
                  </a:lnTo>
                  <a:lnTo>
                    <a:pt x="331164" y="68916"/>
                  </a:lnTo>
                  <a:lnTo>
                    <a:pt x="296836" y="35724"/>
                  </a:lnTo>
                  <a:lnTo>
                    <a:pt x="254598" y="12096"/>
                  </a:lnTo>
                  <a:lnTo>
                    <a:pt x="206023" y="0"/>
                  </a:lnTo>
                  <a:close/>
                </a:path>
              </a:pathLst>
            </a:custGeom>
            <a:solidFill>
              <a:srgbClr val="FFFFFF">
                <a:alpha val="16429"/>
              </a:srgbClr>
            </a:solidFill>
          </p:spPr>
          <p:txBody>
            <a:bodyPr wrap="square" lIns="0" tIns="0" rIns="0" bIns="0" rtlCol="0"/>
            <a:lstStyle/>
            <a:p>
              <a:endParaRPr sz="1350"/>
            </a:p>
          </p:txBody>
        </p:sp>
        <p:sp>
          <p:nvSpPr>
            <p:cNvPr id="9" name="object 9">
              <a:extLst>
                <a:ext uri="{FF2B5EF4-FFF2-40B4-BE49-F238E27FC236}">
                  <a16:creationId xmlns:a16="http://schemas.microsoft.com/office/drawing/2014/main" id="{8407EB41-2F36-420A-948C-F40F9BB5A298}"/>
                </a:ext>
              </a:extLst>
            </p:cNvPr>
            <p:cNvSpPr/>
            <p:nvPr userDrawn="1"/>
          </p:nvSpPr>
          <p:spPr>
            <a:xfrm>
              <a:off x="558450" y="8674937"/>
              <a:ext cx="372745" cy="372745"/>
            </a:xfrm>
            <a:custGeom>
              <a:avLst/>
              <a:gdLst/>
              <a:ahLst/>
              <a:cxnLst/>
              <a:rect l="l" t="t" r="r" b="b"/>
              <a:pathLst>
                <a:path w="372744" h="372745">
                  <a:moveTo>
                    <a:pt x="200087" y="0"/>
                  </a:moveTo>
                  <a:lnTo>
                    <a:pt x="151774" y="2689"/>
                  </a:lnTo>
                  <a:lnTo>
                    <a:pt x="106379" y="17447"/>
                  </a:lnTo>
                  <a:lnTo>
                    <a:pt x="66175" y="43195"/>
                  </a:lnTo>
                  <a:lnTo>
                    <a:pt x="33439" y="78857"/>
                  </a:lnTo>
                  <a:lnTo>
                    <a:pt x="10443" y="123355"/>
                  </a:lnTo>
                  <a:lnTo>
                    <a:pt x="0" y="172355"/>
                  </a:lnTo>
                  <a:lnTo>
                    <a:pt x="2686" y="220711"/>
                  </a:lnTo>
                  <a:lnTo>
                    <a:pt x="17428" y="266146"/>
                  </a:lnTo>
                  <a:lnTo>
                    <a:pt x="43150" y="306385"/>
                  </a:lnTo>
                  <a:lnTo>
                    <a:pt x="78779" y="339153"/>
                  </a:lnTo>
                  <a:lnTo>
                    <a:pt x="123240" y="362173"/>
                  </a:lnTo>
                  <a:lnTo>
                    <a:pt x="172192" y="372630"/>
                  </a:lnTo>
                  <a:lnTo>
                    <a:pt x="220502" y="369942"/>
                  </a:lnTo>
                  <a:lnTo>
                    <a:pt x="265896" y="355186"/>
                  </a:lnTo>
                  <a:lnTo>
                    <a:pt x="306101" y="329439"/>
                  </a:lnTo>
                  <a:lnTo>
                    <a:pt x="338840" y="293775"/>
                  </a:lnTo>
                  <a:lnTo>
                    <a:pt x="361840" y="249273"/>
                  </a:lnTo>
                  <a:lnTo>
                    <a:pt x="372283" y="200273"/>
                  </a:lnTo>
                  <a:lnTo>
                    <a:pt x="369597" y="151918"/>
                  </a:lnTo>
                  <a:lnTo>
                    <a:pt x="354855" y="106483"/>
                  </a:lnTo>
                  <a:lnTo>
                    <a:pt x="329133" y="66243"/>
                  </a:lnTo>
                  <a:lnTo>
                    <a:pt x="293504" y="33476"/>
                  </a:lnTo>
                  <a:lnTo>
                    <a:pt x="249043" y="10455"/>
                  </a:lnTo>
                  <a:lnTo>
                    <a:pt x="200087" y="0"/>
                  </a:lnTo>
                  <a:close/>
                </a:path>
              </a:pathLst>
            </a:custGeom>
            <a:solidFill>
              <a:srgbClr val="FFFFFF">
                <a:alpha val="22859"/>
              </a:srgbClr>
            </a:solidFill>
          </p:spPr>
          <p:txBody>
            <a:bodyPr wrap="square" lIns="0" tIns="0" rIns="0" bIns="0" rtlCol="0"/>
            <a:lstStyle/>
            <a:p>
              <a:endParaRPr sz="1350"/>
            </a:p>
          </p:txBody>
        </p:sp>
        <p:sp>
          <p:nvSpPr>
            <p:cNvPr id="10" name="object 10">
              <a:extLst>
                <a:ext uri="{FF2B5EF4-FFF2-40B4-BE49-F238E27FC236}">
                  <a16:creationId xmlns:a16="http://schemas.microsoft.com/office/drawing/2014/main" id="{A978A70C-3725-4465-862F-537E45868A6A}"/>
                </a:ext>
              </a:extLst>
            </p:cNvPr>
            <p:cNvSpPr/>
            <p:nvPr userDrawn="1"/>
          </p:nvSpPr>
          <p:spPr>
            <a:xfrm>
              <a:off x="1" y="8326194"/>
              <a:ext cx="230504" cy="374015"/>
            </a:xfrm>
            <a:custGeom>
              <a:avLst/>
              <a:gdLst/>
              <a:ahLst/>
              <a:cxnLst/>
              <a:rect l="l" t="t" r="r" b="b"/>
              <a:pathLst>
                <a:path w="230504" h="374015">
                  <a:moveTo>
                    <a:pt x="36763" y="0"/>
                  </a:moveTo>
                  <a:lnTo>
                    <a:pt x="0" y="5067"/>
                  </a:lnTo>
                  <a:lnTo>
                    <a:pt x="0" y="368336"/>
                  </a:lnTo>
                  <a:lnTo>
                    <a:pt x="45198" y="373476"/>
                  </a:lnTo>
                  <a:lnTo>
                    <a:pt x="89869" y="367643"/>
                  </a:lnTo>
                  <a:lnTo>
                    <a:pt x="131938" y="351275"/>
                  </a:lnTo>
                  <a:lnTo>
                    <a:pt x="169333" y="324808"/>
                  </a:lnTo>
                  <a:lnTo>
                    <a:pt x="199981" y="288681"/>
                  </a:lnTo>
                  <a:lnTo>
                    <a:pt x="221488" y="243436"/>
                  </a:lnTo>
                  <a:lnTo>
                    <a:pt x="230072" y="195772"/>
                  </a:lnTo>
                  <a:lnTo>
                    <a:pt x="226252" y="148152"/>
                  </a:lnTo>
                  <a:lnTo>
                    <a:pt x="210546" y="103038"/>
                  </a:lnTo>
                  <a:lnTo>
                    <a:pt x="183473" y="62897"/>
                  </a:lnTo>
                  <a:lnTo>
                    <a:pt x="145551" y="30190"/>
                  </a:lnTo>
                  <a:lnTo>
                    <a:pt x="110695" y="12313"/>
                  </a:lnTo>
                  <a:lnTo>
                    <a:pt x="36763" y="0"/>
                  </a:lnTo>
                  <a:close/>
                </a:path>
              </a:pathLst>
            </a:custGeom>
            <a:solidFill>
              <a:srgbClr val="FFFFFF">
                <a:alpha val="29289"/>
              </a:srgbClr>
            </a:solidFill>
          </p:spPr>
          <p:txBody>
            <a:bodyPr wrap="square" lIns="0" tIns="0" rIns="0" bIns="0" rtlCol="0"/>
            <a:lstStyle/>
            <a:p>
              <a:endParaRPr sz="1350"/>
            </a:p>
          </p:txBody>
        </p:sp>
        <p:sp>
          <p:nvSpPr>
            <p:cNvPr id="11" name="object 11">
              <a:extLst>
                <a:ext uri="{FF2B5EF4-FFF2-40B4-BE49-F238E27FC236}">
                  <a16:creationId xmlns:a16="http://schemas.microsoft.com/office/drawing/2014/main" id="{2A7DF299-6289-4392-AFAD-2B3E84F77E99}"/>
                </a:ext>
              </a:extLst>
            </p:cNvPr>
            <p:cNvSpPr/>
            <p:nvPr userDrawn="1"/>
          </p:nvSpPr>
          <p:spPr>
            <a:xfrm>
              <a:off x="180971" y="2443735"/>
              <a:ext cx="372745" cy="373380"/>
            </a:xfrm>
            <a:custGeom>
              <a:avLst/>
              <a:gdLst/>
              <a:ahLst/>
              <a:cxnLst/>
              <a:rect l="l" t="t" r="r" b="b"/>
              <a:pathLst>
                <a:path w="372745" h="373380">
                  <a:moveTo>
                    <a:pt x="197927" y="0"/>
                  </a:moveTo>
                  <a:lnTo>
                    <a:pt x="149651" y="3252"/>
                  </a:lnTo>
                  <a:lnTo>
                    <a:pt x="102343" y="19627"/>
                  </a:lnTo>
                  <a:lnTo>
                    <a:pt x="61033" y="47924"/>
                  </a:lnTo>
                  <a:lnTo>
                    <a:pt x="29680" y="84813"/>
                  </a:lnTo>
                  <a:lnTo>
                    <a:pt x="9072" y="127904"/>
                  </a:lnTo>
                  <a:lnTo>
                    <a:pt x="0" y="174805"/>
                  </a:lnTo>
                  <a:lnTo>
                    <a:pt x="3249" y="223126"/>
                  </a:lnTo>
                  <a:lnTo>
                    <a:pt x="19609" y="270477"/>
                  </a:lnTo>
                  <a:lnTo>
                    <a:pt x="47877" y="311825"/>
                  </a:lnTo>
                  <a:lnTo>
                    <a:pt x="84732" y="343207"/>
                  </a:lnTo>
                  <a:lnTo>
                    <a:pt x="127783" y="363833"/>
                  </a:lnTo>
                  <a:lnTo>
                    <a:pt x="174643" y="372914"/>
                  </a:lnTo>
                  <a:lnTo>
                    <a:pt x="222922" y="369661"/>
                  </a:lnTo>
                  <a:lnTo>
                    <a:pt x="270230" y="353286"/>
                  </a:lnTo>
                  <a:lnTo>
                    <a:pt x="311537" y="324992"/>
                  </a:lnTo>
                  <a:lnTo>
                    <a:pt x="342888" y="288104"/>
                  </a:lnTo>
                  <a:lnTo>
                    <a:pt x="363495" y="245013"/>
                  </a:lnTo>
                  <a:lnTo>
                    <a:pt x="372568" y="198111"/>
                  </a:lnTo>
                  <a:lnTo>
                    <a:pt x="369317" y="149788"/>
                  </a:lnTo>
                  <a:lnTo>
                    <a:pt x="352953" y="102437"/>
                  </a:lnTo>
                  <a:lnTo>
                    <a:pt x="324686" y="61088"/>
                  </a:lnTo>
                  <a:lnTo>
                    <a:pt x="287834" y="29707"/>
                  </a:lnTo>
                  <a:lnTo>
                    <a:pt x="244785" y="9081"/>
                  </a:lnTo>
                  <a:lnTo>
                    <a:pt x="197927" y="0"/>
                  </a:lnTo>
                  <a:close/>
                </a:path>
              </a:pathLst>
            </a:custGeom>
            <a:solidFill>
              <a:srgbClr val="FFFFFF">
                <a:alpha val="87139"/>
              </a:srgbClr>
            </a:solidFill>
          </p:spPr>
          <p:txBody>
            <a:bodyPr wrap="square" lIns="0" tIns="0" rIns="0" bIns="0" rtlCol="0"/>
            <a:lstStyle/>
            <a:p>
              <a:endParaRPr sz="1350"/>
            </a:p>
          </p:txBody>
        </p:sp>
        <p:sp>
          <p:nvSpPr>
            <p:cNvPr id="12" name="object 12">
              <a:extLst>
                <a:ext uri="{FF2B5EF4-FFF2-40B4-BE49-F238E27FC236}">
                  <a16:creationId xmlns:a16="http://schemas.microsoft.com/office/drawing/2014/main" id="{E515E665-7A5B-4EB4-B77B-E0FAE30F12CF}"/>
                </a:ext>
              </a:extLst>
            </p:cNvPr>
            <p:cNvSpPr/>
            <p:nvPr userDrawn="1"/>
          </p:nvSpPr>
          <p:spPr>
            <a:xfrm>
              <a:off x="915627" y="2175409"/>
              <a:ext cx="373380" cy="374015"/>
            </a:xfrm>
            <a:custGeom>
              <a:avLst/>
              <a:gdLst/>
              <a:ahLst/>
              <a:cxnLst/>
              <a:rect l="l" t="t" r="r" b="b"/>
              <a:pathLst>
                <a:path w="373380" h="374014">
                  <a:moveTo>
                    <a:pt x="193330" y="0"/>
                  </a:moveTo>
                  <a:lnTo>
                    <a:pt x="143517" y="4954"/>
                  </a:lnTo>
                  <a:lnTo>
                    <a:pt x="96782" y="22893"/>
                  </a:lnTo>
                  <a:lnTo>
                    <a:pt x="57741" y="51501"/>
                  </a:lnTo>
                  <a:lnTo>
                    <a:pt x="27717" y="88635"/>
                  </a:lnTo>
                  <a:lnTo>
                    <a:pt x="8029" y="132153"/>
                  </a:lnTo>
                  <a:lnTo>
                    <a:pt x="0" y="179911"/>
                  </a:lnTo>
                  <a:lnTo>
                    <a:pt x="4949" y="229769"/>
                  </a:lnTo>
                  <a:lnTo>
                    <a:pt x="22873" y="276550"/>
                  </a:lnTo>
                  <a:lnTo>
                    <a:pt x="51456" y="315628"/>
                  </a:lnTo>
                  <a:lnTo>
                    <a:pt x="88558" y="345680"/>
                  </a:lnTo>
                  <a:lnTo>
                    <a:pt x="132036" y="365386"/>
                  </a:lnTo>
                  <a:lnTo>
                    <a:pt x="179751" y="373424"/>
                  </a:lnTo>
                  <a:lnTo>
                    <a:pt x="229559" y="368474"/>
                  </a:lnTo>
                  <a:lnTo>
                    <a:pt x="276299" y="350534"/>
                  </a:lnTo>
                  <a:lnTo>
                    <a:pt x="315342" y="321924"/>
                  </a:lnTo>
                  <a:lnTo>
                    <a:pt x="345368" y="284789"/>
                  </a:lnTo>
                  <a:lnTo>
                    <a:pt x="365057" y="241270"/>
                  </a:lnTo>
                  <a:lnTo>
                    <a:pt x="373087" y="193512"/>
                  </a:lnTo>
                  <a:lnTo>
                    <a:pt x="368137" y="143658"/>
                  </a:lnTo>
                  <a:lnTo>
                    <a:pt x="350214" y="96876"/>
                  </a:lnTo>
                  <a:lnTo>
                    <a:pt x="321630" y="57797"/>
                  </a:lnTo>
                  <a:lnTo>
                    <a:pt x="284528" y="27743"/>
                  </a:lnTo>
                  <a:lnTo>
                    <a:pt x="241047" y="8037"/>
                  </a:lnTo>
                  <a:lnTo>
                    <a:pt x="193330" y="0"/>
                  </a:lnTo>
                  <a:close/>
                </a:path>
              </a:pathLst>
            </a:custGeom>
            <a:solidFill>
              <a:srgbClr val="FFFFFF">
                <a:alpha val="93569"/>
              </a:srgbClr>
            </a:solidFill>
          </p:spPr>
          <p:txBody>
            <a:bodyPr wrap="square" lIns="0" tIns="0" rIns="0" bIns="0" rtlCol="0"/>
            <a:lstStyle/>
            <a:p>
              <a:endParaRPr sz="1350"/>
            </a:p>
          </p:txBody>
        </p:sp>
        <p:sp>
          <p:nvSpPr>
            <p:cNvPr id="13" name="object 13">
              <a:extLst>
                <a:ext uri="{FF2B5EF4-FFF2-40B4-BE49-F238E27FC236}">
                  <a16:creationId xmlns:a16="http://schemas.microsoft.com/office/drawing/2014/main" id="{EA108E4C-0FDE-4A79-95EE-9E9A87260EBD}"/>
                </a:ext>
              </a:extLst>
            </p:cNvPr>
            <p:cNvSpPr/>
            <p:nvPr userDrawn="1"/>
          </p:nvSpPr>
          <p:spPr>
            <a:xfrm>
              <a:off x="1703742" y="2083708"/>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9"/>
                  </a:lnTo>
                  <a:lnTo>
                    <a:pt x="137008" y="366909"/>
                  </a:lnTo>
                  <a:lnTo>
                    <a:pt x="186620" y="373581"/>
                  </a:lnTo>
                  <a:lnTo>
                    <a:pt x="236232" y="366909"/>
                  </a:lnTo>
                  <a:lnTo>
                    <a:pt x="280811" y="348079"/>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solidFill>
          </p:spPr>
          <p:txBody>
            <a:bodyPr wrap="square" lIns="0" tIns="0" rIns="0" bIns="0" rtlCol="0"/>
            <a:lstStyle/>
            <a:p>
              <a:endParaRPr sz="1350"/>
            </a:p>
          </p:txBody>
        </p:sp>
        <p:sp>
          <p:nvSpPr>
            <p:cNvPr id="14" name="object 14">
              <a:extLst>
                <a:ext uri="{FF2B5EF4-FFF2-40B4-BE49-F238E27FC236}">
                  <a16:creationId xmlns:a16="http://schemas.microsoft.com/office/drawing/2014/main" id="{EC94A245-5070-4654-B9D0-B34B0176C761}"/>
                </a:ext>
              </a:extLst>
            </p:cNvPr>
            <p:cNvSpPr/>
            <p:nvPr userDrawn="1"/>
          </p:nvSpPr>
          <p:spPr>
            <a:xfrm>
              <a:off x="2119832" y="8009782"/>
              <a:ext cx="371475" cy="371475"/>
            </a:xfrm>
            <a:custGeom>
              <a:avLst/>
              <a:gdLst/>
              <a:ahLst/>
              <a:cxnLst/>
              <a:rect l="l" t="t" r="r" b="b"/>
              <a:pathLst>
                <a:path w="371475" h="371475">
                  <a:moveTo>
                    <a:pt x="205768" y="0"/>
                  </a:moveTo>
                  <a:lnTo>
                    <a:pt x="155731" y="1354"/>
                  </a:lnTo>
                  <a:lnTo>
                    <a:pt x="107825" y="15876"/>
                  </a:lnTo>
                  <a:lnTo>
                    <a:pt x="66827" y="41596"/>
                  </a:lnTo>
                  <a:lnTo>
                    <a:pt x="34208" y="76469"/>
                  </a:lnTo>
                  <a:lnTo>
                    <a:pt x="11442" y="118455"/>
                  </a:lnTo>
                  <a:lnTo>
                    <a:pt x="0" y="165510"/>
                  </a:lnTo>
                  <a:lnTo>
                    <a:pt x="1352" y="215594"/>
                  </a:lnTo>
                  <a:lnTo>
                    <a:pt x="15862" y="263544"/>
                  </a:lnTo>
                  <a:lnTo>
                    <a:pt x="41560" y="304582"/>
                  </a:lnTo>
                  <a:lnTo>
                    <a:pt x="76405" y="337231"/>
                  </a:lnTo>
                  <a:lnTo>
                    <a:pt x="118355" y="360019"/>
                  </a:lnTo>
                  <a:lnTo>
                    <a:pt x="165369" y="371471"/>
                  </a:lnTo>
                  <a:lnTo>
                    <a:pt x="215408" y="370114"/>
                  </a:lnTo>
                  <a:lnTo>
                    <a:pt x="263314" y="355591"/>
                  </a:lnTo>
                  <a:lnTo>
                    <a:pt x="304312" y="329872"/>
                  </a:lnTo>
                  <a:lnTo>
                    <a:pt x="336930" y="294998"/>
                  </a:lnTo>
                  <a:lnTo>
                    <a:pt x="359696" y="253012"/>
                  </a:lnTo>
                  <a:lnTo>
                    <a:pt x="371139" y="205956"/>
                  </a:lnTo>
                  <a:lnTo>
                    <a:pt x="369786" y="155873"/>
                  </a:lnTo>
                  <a:lnTo>
                    <a:pt x="355272" y="107920"/>
                  </a:lnTo>
                  <a:lnTo>
                    <a:pt x="329574" y="66883"/>
                  </a:lnTo>
                  <a:lnTo>
                    <a:pt x="294730" y="34236"/>
                  </a:lnTo>
                  <a:lnTo>
                    <a:pt x="252781" y="11451"/>
                  </a:lnTo>
                  <a:lnTo>
                    <a:pt x="205768" y="0"/>
                  </a:lnTo>
                  <a:close/>
                </a:path>
              </a:pathLst>
            </a:custGeom>
            <a:solidFill>
              <a:srgbClr val="FFFFFF">
                <a:alpha val="9999"/>
              </a:srgbClr>
            </a:solidFill>
          </p:spPr>
          <p:txBody>
            <a:bodyPr wrap="square" lIns="0" tIns="0" rIns="0" bIns="0" rtlCol="0"/>
            <a:lstStyle/>
            <a:p>
              <a:endParaRPr sz="1350"/>
            </a:p>
          </p:txBody>
        </p:sp>
        <p:sp>
          <p:nvSpPr>
            <p:cNvPr id="15" name="object 15">
              <a:extLst>
                <a:ext uri="{FF2B5EF4-FFF2-40B4-BE49-F238E27FC236}">
                  <a16:creationId xmlns:a16="http://schemas.microsoft.com/office/drawing/2014/main" id="{995E0190-E45D-46AD-808B-0684E237E0DE}"/>
                </a:ext>
              </a:extLst>
            </p:cNvPr>
            <p:cNvSpPr/>
            <p:nvPr userDrawn="1"/>
          </p:nvSpPr>
          <p:spPr>
            <a:xfrm>
              <a:off x="1413251" y="8026836"/>
              <a:ext cx="371475" cy="371475"/>
            </a:xfrm>
            <a:custGeom>
              <a:avLst/>
              <a:gdLst/>
              <a:ahLst/>
              <a:cxnLst/>
              <a:rect l="l" t="t" r="r" b="b"/>
              <a:pathLst>
                <a:path w="371475" h="371475">
                  <a:moveTo>
                    <a:pt x="206326" y="0"/>
                  </a:moveTo>
                  <a:lnTo>
                    <a:pt x="156281" y="1075"/>
                  </a:lnTo>
                  <a:lnTo>
                    <a:pt x="109876" y="14794"/>
                  </a:lnTo>
                  <a:lnTo>
                    <a:pt x="69079" y="39588"/>
                  </a:lnTo>
                  <a:lnTo>
                    <a:pt x="35855" y="73887"/>
                  </a:lnTo>
                  <a:lnTo>
                    <a:pt x="12173" y="116119"/>
                  </a:lnTo>
                  <a:lnTo>
                    <a:pt x="0" y="164717"/>
                  </a:lnTo>
                  <a:lnTo>
                    <a:pt x="1074" y="214808"/>
                  </a:lnTo>
                  <a:lnTo>
                    <a:pt x="14780" y="261255"/>
                  </a:lnTo>
                  <a:lnTo>
                    <a:pt x="39551" y="302090"/>
                  </a:lnTo>
                  <a:lnTo>
                    <a:pt x="73816" y="335343"/>
                  </a:lnTo>
                  <a:lnTo>
                    <a:pt x="116007" y="359047"/>
                  </a:lnTo>
                  <a:lnTo>
                    <a:pt x="164556" y="371232"/>
                  </a:lnTo>
                  <a:lnTo>
                    <a:pt x="214605" y="370157"/>
                  </a:lnTo>
                  <a:lnTo>
                    <a:pt x="261011" y="356438"/>
                  </a:lnTo>
                  <a:lnTo>
                    <a:pt x="301809" y="331645"/>
                  </a:lnTo>
                  <a:lnTo>
                    <a:pt x="335032" y="297349"/>
                  </a:lnTo>
                  <a:lnTo>
                    <a:pt x="358716" y="255119"/>
                  </a:lnTo>
                  <a:lnTo>
                    <a:pt x="370894" y="206525"/>
                  </a:lnTo>
                  <a:lnTo>
                    <a:pt x="369819" y="156433"/>
                  </a:lnTo>
                  <a:lnTo>
                    <a:pt x="356112" y="109984"/>
                  </a:lnTo>
                  <a:lnTo>
                    <a:pt x="331341" y="69147"/>
                  </a:lnTo>
                  <a:lnTo>
                    <a:pt x="297074" y="35891"/>
                  </a:lnTo>
                  <a:lnTo>
                    <a:pt x="254879" y="12185"/>
                  </a:lnTo>
                  <a:lnTo>
                    <a:pt x="206326" y="0"/>
                  </a:lnTo>
                  <a:close/>
                </a:path>
              </a:pathLst>
            </a:custGeom>
            <a:solidFill>
              <a:srgbClr val="FFFFFF">
                <a:alpha val="15419"/>
              </a:srgbClr>
            </a:solidFill>
          </p:spPr>
          <p:txBody>
            <a:bodyPr wrap="square" lIns="0" tIns="0" rIns="0" bIns="0" rtlCol="0"/>
            <a:lstStyle/>
            <a:p>
              <a:endParaRPr sz="1350"/>
            </a:p>
          </p:txBody>
        </p:sp>
        <p:sp>
          <p:nvSpPr>
            <p:cNvPr id="16" name="object 16">
              <a:extLst>
                <a:ext uri="{FF2B5EF4-FFF2-40B4-BE49-F238E27FC236}">
                  <a16:creationId xmlns:a16="http://schemas.microsoft.com/office/drawing/2014/main" id="{9DF436DC-4170-4483-BDF1-F5DF0AD8F705}"/>
                </a:ext>
              </a:extLst>
            </p:cNvPr>
            <p:cNvSpPr/>
            <p:nvPr userDrawn="1"/>
          </p:nvSpPr>
          <p:spPr>
            <a:xfrm>
              <a:off x="735064" y="7853877"/>
              <a:ext cx="370840" cy="371475"/>
            </a:xfrm>
            <a:custGeom>
              <a:avLst/>
              <a:gdLst/>
              <a:ahLst/>
              <a:cxnLst/>
              <a:rect l="l" t="t" r="r" b="b"/>
              <a:pathLst>
                <a:path w="370840" h="371475">
                  <a:moveTo>
                    <a:pt x="207514" y="0"/>
                  </a:moveTo>
                  <a:lnTo>
                    <a:pt x="159128" y="545"/>
                  </a:lnTo>
                  <a:lnTo>
                    <a:pt x="113124" y="13276"/>
                  </a:lnTo>
                  <a:lnTo>
                    <a:pt x="71821" y="37220"/>
                  </a:lnTo>
                  <a:lnTo>
                    <a:pt x="37540" y="71401"/>
                  </a:lnTo>
                  <a:lnTo>
                    <a:pt x="12599" y="114846"/>
                  </a:lnTo>
                  <a:lnTo>
                    <a:pt x="0" y="163330"/>
                  </a:lnTo>
                  <a:lnTo>
                    <a:pt x="547" y="211755"/>
                  </a:lnTo>
                  <a:lnTo>
                    <a:pt x="13268" y="257798"/>
                  </a:lnTo>
                  <a:lnTo>
                    <a:pt x="37189" y="299138"/>
                  </a:lnTo>
                  <a:lnTo>
                    <a:pt x="71336" y="333453"/>
                  </a:lnTo>
                  <a:lnTo>
                    <a:pt x="114736" y="358421"/>
                  </a:lnTo>
                  <a:lnTo>
                    <a:pt x="163181" y="371032"/>
                  </a:lnTo>
                  <a:lnTo>
                    <a:pt x="211564" y="370482"/>
                  </a:lnTo>
                  <a:lnTo>
                    <a:pt x="257566" y="357748"/>
                  </a:lnTo>
                  <a:lnTo>
                    <a:pt x="298868" y="333805"/>
                  </a:lnTo>
                  <a:lnTo>
                    <a:pt x="333149" y="299627"/>
                  </a:lnTo>
                  <a:lnTo>
                    <a:pt x="358090" y="256191"/>
                  </a:lnTo>
                  <a:lnTo>
                    <a:pt x="370690" y="207701"/>
                  </a:lnTo>
                  <a:lnTo>
                    <a:pt x="370142" y="159272"/>
                  </a:lnTo>
                  <a:lnTo>
                    <a:pt x="357422" y="113226"/>
                  </a:lnTo>
                  <a:lnTo>
                    <a:pt x="333503" y="71886"/>
                  </a:lnTo>
                  <a:lnTo>
                    <a:pt x="299359" y="37575"/>
                  </a:lnTo>
                  <a:lnTo>
                    <a:pt x="255963" y="12615"/>
                  </a:lnTo>
                  <a:lnTo>
                    <a:pt x="207514" y="0"/>
                  </a:lnTo>
                  <a:close/>
                </a:path>
              </a:pathLst>
            </a:custGeom>
            <a:solidFill>
              <a:srgbClr val="FFFFFF">
                <a:alpha val="20829"/>
              </a:srgbClr>
            </a:solidFill>
          </p:spPr>
          <p:txBody>
            <a:bodyPr wrap="square" lIns="0" tIns="0" rIns="0" bIns="0" rtlCol="0"/>
            <a:lstStyle/>
            <a:p>
              <a:endParaRPr sz="1350"/>
            </a:p>
          </p:txBody>
        </p:sp>
        <p:sp>
          <p:nvSpPr>
            <p:cNvPr id="17" name="object 17">
              <a:extLst>
                <a:ext uri="{FF2B5EF4-FFF2-40B4-BE49-F238E27FC236}">
                  <a16:creationId xmlns:a16="http://schemas.microsoft.com/office/drawing/2014/main" id="{052CF073-378F-4586-8EE5-D9C1A725C041}"/>
                </a:ext>
              </a:extLst>
            </p:cNvPr>
            <p:cNvSpPr/>
            <p:nvPr userDrawn="1"/>
          </p:nvSpPr>
          <p:spPr>
            <a:xfrm>
              <a:off x="130270" y="7502118"/>
              <a:ext cx="370840" cy="370840"/>
            </a:xfrm>
            <a:custGeom>
              <a:avLst/>
              <a:gdLst/>
              <a:ahLst/>
              <a:cxnLst/>
              <a:rect l="l" t="t" r="r" b="b"/>
              <a:pathLst>
                <a:path w="370840" h="370840">
                  <a:moveTo>
                    <a:pt x="162645" y="0"/>
                  </a:moveTo>
                  <a:lnTo>
                    <a:pt x="116389" y="11773"/>
                  </a:lnTo>
                  <a:lnTo>
                    <a:pt x="74100" y="35308"/>
                  </a:lnTo>
                  <a:lnTo>
                    <a:pt x="38276" y="70301"/>
                  </a:lnTo>
                  <a:lnTo>
                    <a:pt x="12952" y="113520"/>
                  </a:lnTo>
                  <a:lnTo>
                    <a:pt x="295" y="160266"/>
                  </a:lnTo>
                  <a:lnTo>
                    <a:pt x="0" y="208038"/>
                  </a:lnTo>
                  <a:lnTo>
                    <a:pt x="11761" y="254337"/>
                  </a:lnTo>
                  <a:lnTo>
                    <a:pt x="35275" y="296665"/>
                  </a:lnTo>
                  <a:lnTo>
                    <a:pt x="70235" y="332522"/>
                  </a:lnTo>
                  <a:lnTo>
                    <a:pt x="113416" y="357866"/>
                  </a:lnTo>
                  <a:lnTo>
                    <a:pt x="160120" y="370533"/>
                  </a:lnTo>
                  <a:lnTo>
                    <a:pt x="207850" y="370828"/>
                  </a:lnTo>
                  <a:lnTo>
                    <a:pt x="254108" y="359055"/>
                  </a:lnTo>
                  <a:lnTo>
                    <a:pt x="296396" y="335519"/>
                  </a:lnTo>
                  <a:lnTo>
                    <a:pt x="332217" y="300523"/>
                  </a:lnTo>
                  <a:lnTo>
                    <a:pt x="357541" y="257303"/>
                  </a:lnTo>
                  <a:lnTo>
                    <a:pt x="370198" y="210558"/>
                  </a:lnTo>
                  <a:lnTo>
                    <a:pt x="370492" y="162786"/>
                  </a:lnTo>
                  <a:lnTo>
                    <a:pt x="358729" y="116486"/>
                  </a:lnTo>
                  <a:lnTo>
                    <a:pt x="335212" y="74158"/>
                  </a:lnTo>
                  <a:lnTo>
                    <a:pt x="300248" y="38301"/>
                  </a:lnTo>
                  <a:lnTo>
                    <a:pt x="257072" y="12959"/>
                  </a:lnTo>
                  <a:lnTo>
                    <a:pt x="210372" y="293"/>
                  </a:lnTo>
                  <a:lnTo>
                    <a:pt x="162645" y="0"/>
                  </a:lnTo>
                  <a:close/>
                </a:path>
              </a:pathLst>
            </a:custGeom>
            <a:solidFill>
              <a:srgbClr val="FFFFFF">
                <a:alpha val="26249"/>
              </a:srgbClr>
            </a:solidFill>
          </p:spPr>
          <p:txBody>
            <a:bodyPr wrap="square" lIns="0" tIns="0" rIns="0" bIns="0" rtlCol="0"/>
            <a:lstStyle/>
            <a:p>
              <a:endParaRPr sz="1350"/>
            </a:p>
          </p:txBody>
        </p:sp>
        <p:sp>
          <p:nvSpPr>
            <p:cNvPr id="18" name="object 18">
              <a:extLst>
                <a:ext uri="{FF2B5EF4-FFF2-40B4-BE49-F238E27FC236}">
                  <a16:creationId xmlns:a16="http://schemas.microsoft.com/office/drawing/2014/main" id="{CE95AC59-141D-49E5-B81F-6363AD6BB129}"/>
                </a:ext>
              </a:extLst>
            </p:cNvPr>
            <p:cNvSpPr/>
            <p:nvPr userDrawn="1"/>
          </p:nvSpPr>
          <p:spPr>
            <a:xfrm>
              <a:off x="6" y="3741446"/>
              <a:ext cx="192405" cy="374015"/>
            </a:xfrm>
            <a:custGeom>
              <a:avLst/>
              <a:gdLst/>
              <a:ahLst/>
              <a:cxnLst/>
              <a:rect l="l" t="t" r="r" b="b"/>
              <a:pathLst>
                <a:path w="192405" h="374014">
                  <a:moveTo>
                    <a:pt x="0" y="0"/>
                  </a:moveTo>
                  <a:lnTo>
                    <a:pt x="0" y="373413"/>
                  </a:lnTo>
                  <a:lnTo>
                    <a:pt x="38929" y="370492"/>
                  </a:lnTo>
                  <a:lnTo>
                    <a:pt x="76612" y="359471"/>
                  </a:lnTo>
                  <a:lnTo>
                    <a:pt x="111669" y="340404"/>
                  </a:lnTo>
                  <a:lnTo>
                    <a:pt x="142724" y="313347"/>
                  </a:lnTo>
                  <a:lnTo>
                    <a:pt x="171458" y="272323"/>
                  </a:lnTo>
                  <a:lnTo>
                    <a:pt x="187854" y="226758"/>
                  </a:lnTo>
                  <a:lnTo>
                    <a:pt x="192012" y="179168"/>
                  </a:lnTo>
                  <a:lnTo>
                    <a:pt x="184034" y="132069"/>
                  </a:lnTo>
                  <a:lnTo>
                    <a:pt x="164021" y="87976"/>
                  </a:lnTo>
                  <a:lnTo>
                    <a:pt x="132074" y="49406"/>
                  </a:lnTo>
                  <a:lnTo>
                    <a:pt x="69681" y="11242"/>
                  </a:lnTo>
                  <a:lnTo>
                    <a:pt x="0" y="0"/>
                  </a:lnTo>
                  <a:close/>
                </a:path>
              </a:pathLst>
            </a:custGeom>
            <a:solidFill>
              <a:srgbClr val="FFFFFF">
                <a:alpha val="58749"/>
              </a:srgbClr>
            </a:solidFill>
          </p:spPr>
          <p:txBody>
            <a:bodyPr wrap="square" lIns="0" tIns="0" rIns="0" bIns="0" rtlCol="0"/>
            <a:lstStyle/>
            <a:p>
              <a:endParaRPr sz="1350"/>
            </a:p>
          </p:txBody>
        </p:sp>
        <p:sp>
          <p:nvSpPr>
            <p:cNvPr id="19" name="object 19">
              <a:extLst>
                <a:ext uri="{FF2B5EF4-FFF2-40B4-BE49-F238E27FC236}">
                  <a16:creationId xmlns:a16="http://schemas.microsoft.com/office/drawing/2014/main" id="{55B9EE7B-7FF6-42FC-B581-22345456A213}"/>
                </a:ext>
              </a:extLst>
            </p:cNvPr>
            <p:cNvSpPr/>
            <p:nvPr userDrawn="1"/>
          </p:nvSpPr>
          <p:spPr>
            <a:xfrm>
              <a:off x="365636" y="3290349"/>
              <a:ext cx="373380" cy="374015"/>
            </a:xfrm>
            <a:custGeom>
              <a:avLst/>
              <a:gdLst/>
              <a:ahLst/>
              <a:cxnLst/>
              <a:rect l="l" t="t" r="r" b="b"/>
              <a:pathLst>
                <a:path w="373380" h="374014">
                  <a:moveTo>
                    <a:pt x="182446" y="0"/>
                  </a:moveTo>
                  <a:lnTo>
                    <a:pt x="134616" y="7328"/>
                  </a:lnTo>
                  <a:lnTo>
                    <a:pt x="88862" y="27651"/>
                  </a:lnTo>
                  <a:lnTo>
                    <a:pt x="50091" y="59341"/>
                  </a:lnTo>
                  <a:lnTo>
                    <a:pt x="21968" y="98751"/>
                  </a:lnTo>
                  <a:lnTo>
                    <a:pt x="5076" y="143431"/>
                  </a:lnTo>
                  <a:lnTo>
                    <a:pt x="0" y="190931"/>
                  </a:lnTo>
                  <a:lnTo>
                    <a:pt x="7322" y="238804"/>
                  </a:lnTo>
                  <a:lnTo>
                    <a:pt x="27626" y="284600"/>
                  </a:lnTo>
                  <a:lnTo>
                    <a:pt x="59287" y="323407"/>
                  </a:lnTo>
                  <a:lnTo>
                    <a:pt x="98661" y="351557"/>
                  </a:lnTo>
                  <a:lnTo>
                    <a:pt x="143300" y="368464"/>
                  </a:lnTo>
                  <a:lnTo>
                    <a:pt x="190758" y="373545"/>
                  </a:lnTo>
                  <a:lnTo>
                    <a:pt x="238587" y="366216"/>
                  </a:lnTo>
                  <a:lnTo>
                    <a:pt x="284341" y="345893"/>
                  </a:lnTo>
                  <a:lnTo>
                    <a:pt x="323113" y="314202"/>
                  </a:lnTo>
                  <a:lnTo>
                    <a:pt x="351238" y="274793"/>
                  </a:lnTo>
                  <a:lnTo>
                    <a:pt x="368131" y="230113"/>
                  </a:lnTo>
                  <a:lnTo>
                    <a:pt x="373208" y="182612"/>
                  </a:lnTo>
                  <a:lnTo>
                    <a:pt x="365885" y="134739"/>
                  </a:lnTo>
                  <a:lnTo>
                    <a:pt x="345577" y="88943"/>
                  </a:lnTo>
                  <a:lnTo>
                    <a:pt x="313916" y="50137"/>
                  </a:lnTo>
                  <a:lnTo>
                    <a:pt x="274542" y="21988"/>
                  </a:lnTo>
                  <a:lnTo>
                    <a:pt x="229903" y="5081"/>
                  </a:lnTo>
                  <a:lnTo>
                    <a:pt x="182446" y="0"/>
                  </a:lnTo>
                  <a:close/>
                </a:path>
              </a:pathLst>
            </a:custGeom>
            <a:solidFill>
              <a:srgbClr val="FFFFFF">
                <a:alpha val="64169"/>
              </a:srgbClr>
            </a:solidFill>
          </p:spPr>
          <p:txBody>
            <a:bodyPr wrap="square" lIns="0" tIns="0" rIns="0" bIns="0" rtlCol="0"/>
            <a:lstStyle/>
            <a:p>
              <a:endParaRPr sz="1350"/>
            </a:p>
          </p:txBody>
        </p:sp>
        <p:sp>
          <p:nvSpPr>
            <p:cNvPr id="20" name="object 20">
              <a:extLst>
                <a:ext uri="{FF2B5EF4-FFF2-40B4-BE49-F238E27FC236}">
                  <a16:creationId xmlns:a16="http://schemas.microsoft.com/office/drawing/2014/main" id="{330D0191-F8AF-42A4-AF89-F8C14170B4B9}"/>
                </a:ext>
              </a:extLst>
            </p:cNvPr>
            <p:cNvSpPr/>
            <p:nvPr userDrawn="1"/>
          </p:nvSpPr>
          <p:spPr>
            <a:xfrm>
              <a:off x="1004213" y="3010067"/>
              <a:ext cx="373380" cy="374015"/>
            </a:xfrm>
            <a:custGeom>
              <a:avLst/>
              <a:gdLst/>
              <a:ahLst/>
              <a:cxnLst/>
              <a:rect l="l" t="t" r="r" b="b"/>
              <a:pathLst>
                <a:path w="373380" h="374014">
                  <a:moveTo>
                    <a:pt x="185553" y="0"/>
                  </a:moveTo>
                  <a:lnTo>
                    <a:pt x="135996" y="7058"/>
                  </a:lnTo>
                  <a:lnTo>
                    <a:pt x="90059" y="26960"/>
                  </a:lnTo>
                  <a:lnTo>
                    <a:pt x="52262" y="57197"/>
                  </a:lnTo>
                  <a:lnTo>
                    <a:pt x="23833" y="95571"/>
                  </a:lnTo>
                  <a:lnTo>
                    <a:pt x="6003" y="139885"/>
                  </a:lnTo>
                  <a:lnTo>
                    <a:pt x="0" y="187941"/>
                  </a:lnTo>
                  <a:lnTo>
                    <a:pt x="7052" y="237543"/>
                  </a:lnTo>
                  <a:lnTo>
                    <a:pt x="26936" y="283523"/>
                  </a:lnTo>
                  <a:lnTo>
                    <a:pt x="57145" y="321354"/>
                  </a:lnTo>
                  <a:lnTo>
                    <a:pt x="95483" y="349808"/>
                  </a:lnTo>
                  <a:lnTo>
                    <a:pt x="139757" y="367655"/>
                  </a:lnTo>
                  <a:lnTo>
                    <a:pt x="187770" y="373664"/>
                  </a:lnTo>
                  <a:lnTo>
                    <a:pt x="237327" y="366605"/>
                  </a:lnTo>
                  <a:lnTo>
                    <a:pt x="283265" y="346703"/>
                  </a:lnTo>
                  <a:lnTo>
                    <a:pt x="321063" y="316467"/>
                  </a:lnTo>
                  <a:lnTo>
                    <a:pt x="349493" y="278093"/>
                  </a:lnTo>
                  <a:lnTo>
                    <a:pt x="367324" y="233779"/>
                  </a:lnTo>
                  <a:lnTo>
                    <a:pt x="373326" y="185722"/>
                  </a:lnTo>
                  <a:lnTo>
                    <a:pt x="366270" y="136120"/>
                  </a:lnTo>
                  <a:lnTo>
                    <a:pt x="346387" y="90141"/>
                  </a:lnTo>
                  <a:lnTo>
                    <a:pt x="316178" y="52309"/>
                  </a:lnTo>
                  <a:lnTo>
                    <a:pt x="277839" y="23855"/>
                  </a:lnTo>
                  <a:lnTo>
                    <a:pt x="233566" y="6008"/>
                  </a:lnTo>
                  <a:lnTo>
                    <a:pt x="185553" y="0"/>
                  </a:lnTo>
                  <a:close/>
                </a:path>
              </a:pathLst>
            </a:custGeom>
            <a:solidFill>
              <a:srgbClr val="FFFFFF">
                <a:alpha val="69578"/>
              </a:srgbClr>
            </a:solidFill>
          </p:spPr>
          <p:txBody>
            <a:bodyPr wrap="square" lIns="0" tIns="0" rIns="0" bIns="0" rtlCol="0"/>
            <a:lstStyle/>
            <a:p>
              <a:endParaRPr sz="1350"/>
            </a:p>
          </p:txBody>
        </p:sp>
        <p:sp>
          <p:nvSpPr>
            <p:cNvPr id="21" name="object 21">
              <a:extLst>
                <a:ext uri="{FF2B5EF4-FFF2-40B4-BE49-F238E27FC236}">
                  <a16:creationId xmlns:a16="http://schemas.microsoft.com/office/drawing/2014/main" id="{B2E94F4F-9299-493C-8DE7-F148FB93EDAA}"/>
                </a:ext>
              </a:extLst>
            </p:cNvPr>
            <p:cNvSpPr/>
            <p:nvPr userDrawn="1"/>
          </p:nvSpPr>
          <p:spPr>
            <a:xfrm>
              <a:off x="1703742" y="291388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3"/>
                  </a:lnTo>
                  <a:lnTo>
                    <a:pt x="25478" y="281062"/>
                  </a:lnTo>
                  <a:lnTo>
                    <a:pt x="54659" y="318867"/>
                  </a:lnTo>
                  <a:lnTo>
                    <a:pt x="92428" y="348076"/>
                  </a:lnTo>
                  <a:lnTo>
                    <a:pt x="137008" y="366907"/>
                  </a:lnTo>
                  <a:lnTo>
                    <a:pt x="186620" y="373580"/>
                  </a:lnTo>
                  <a:lnTo>
                    <a:pt x="236232" y="366907"/>
                  </a:lnTo>
                  <a:lnTo>
                    <a:pt x="280811" y="348076"/>
                  </a:lnTo>
                  <a:lnTo>
                    <a:pt x="318581" y="318867"/>
                  </a:lnTo>
                  <a:lnTo>
                    <a:pt x="347761" y="281062"/>
                  </a:lnTo>
                  <a:lnTo>
                    <a:pt x="366573" y="236443"/>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75000"/>
              </a:srgbClr>
            </a:solidFill>
          </p:spPr>
          <p:txBody>
            <a:bodyPr wrap="square" lIns="0" tIns="0" rIns="0" bIns="0" rtlCol="0"/>
            <a:lstStyle/>
            <a:p>
              <a:endParaRPr sz="1350"/>
            </a:p>
          </p:txBody>
        </p:sp>
        <p:sp>
          <p:nvSpPr>
            <p:cNvPr id="22" name="object 22">
              <a:extLst>
                <a:ext uri="{FF2B5EF4-FFF2-40B4-BE49-F238E27FC236}">
                  <a16:creationId xmlns:a16="http://schemas.microsoft.com/office/drawing/2014/main" id="{A1524399-8984-4F80-9EB9-8F76F7B2D886}"/>
                </a:ext>
              </a:extLst>
            </p:cNvPr>
            <p:cNvSpPr/>
            <p:nvPr userDrawn="1"/>
          </p:nvSpPr>
          <p:spPr>
            <a:xfrm>
              <a:off x="2118817" y="7162059"/>
              <a:ext cx="373380" cy="374015"/>
            </a:xfrm>
            <a:custGeom>
              <a:avLst/>
              <a:gdLst/>
              <a:ahLst/>
              <a:cxnLst/>
              <a:rect l="l" t="t" r="r" b="b"/>
              <a:pathLst>
                <a:path w="373380" h="374015">
                  <a:moveTo>
                    <a:pt x="191996" y="0"/>
                  </a:moveTo>
                  <a:lnTo>
                    <a:pt x="142221" y="5324"/>
                  </a:lnTo>
                  <a:lnTo>
                    <a:pt x="95619" y="23610"/>
                  </a:lnTo>
                  <a:lnTo>
                    <a:pt x="56791" y="52508"/>
                  </a:lnTo>
                  <a:lnTo>
                    <a:pt x="27041" y="89864"/>
                  </a:lnTo>
                  <a:lnTo>
                    <a:pt x="7676" y="133528"/>
                  </a:lnTo>
                  <a:lnTo>
                    <a:pt x="0" y="181346"/>
                  </a:lnTo>
                  <a:lnTo>
                    <a:pt x="5318" y="231166"/>
                  </a:lnTo>
                  <a:lnTo>
                    <a:pt x="23588" y="277810"/>
                  </a:lnTo>
                  <a:lnTo>
                    <a:pt x="52459" y="316674"/>
                  </a:lnTo>
                  <a:lnTo>
                    <a:pt x="89781" y="346451"/>
                  </a:lnTo>
                  <a:lnTo>
                    <a:pt x="133405" y="365834"/>
                  </a:lnTo>
                  <a:lnTo>
                    <a:pt x="181180" y="373517"/>
                  </a:lnTo>
                  <a:lnTo>
                    <a:pt x="230954" y="368193"/>
                  </a:lnTo>
                  <a:lnTo>
                    <a:pt x="277556" y="349904"/>
                  </a:lnTo>
                  <a:lnTo>
                    <a:pt x="316384" y="321006"/>
                  </a:lnTo>
                  <a:lnTo>
                    <a:pt x="346134" y="283650"/>
                  </a:lnTo>
                  <a:lnTo>
                    <a:pt x="365500" y="239988"/>
                  </a:lnTo>
                  <a:lnTo>
                    <a:pt x="373176" y="192171"/>
                  </a:lnTo>
                  <a:lnTo>
                    <a:pt x="367857" y="142351"/>
                  </a:lnTo>
                  <a:lnTo>
                    <a:pt x="349588" y="95703"/>
                  </a:lnTo>
                  <a:lnTo>
                    <a:pt x="320717" y="56839"/>
                  </a:lnTo>
                  <a:lnTo>
                    <a:pt x="283394" y="27063"/>
                  </a:lnTo>
                  <a:lnTo>
                    <a:pt x="239770" y="7681"/>
                  </a:lnTo>
                  <a:lnTo>
                    <a:pt x="191996" y="0"/>
                  </a:lnTo>
                  <a:close/>
                </a:path>
              </a:pathLst>
            </a:custGeom>
            <a:solidFill>
              <a:srgbClr val="FFFFFF">
                <a:alpha val="9999"/>
              </a:srgbClr>
            </a:solidFill>
          </p:spPr>
          <p:txBody>
            <a:bodyPr wrap="square" lIns="0" tIns="0" rIns="0" bIns="0" rtlCol="0"/>
            <a:lstStyle/>
            <a:p>
              <a:endParaRPr sz="1350"/>
            </a:p>
          </p:txBody>
        </p:sp>
        <p:sp>
          <p:nvSpPr>
            <p:cNvPr id="23" name="object 23">
              <a:extLst>
                <a:ext uri="{FF2B5EF4-FFF2-40B4-BE49-F238E27FC236}">
                  <a16:creationId xmlns:a16="http://schemas.microsoft.com/office/drawing/2014/main" id="{0BC29067-73E6-4F3E-B55E-4FEF2A0E46DA}"/>
                </a:ext>
              </a:extLst>
            </p:cNvPr>
            <p:cNvSpPr/>
            <p:nvPr userDrawn="1"/>
          </p:nvSpPr>
          <p:spPr>
            <a:xfrm>
              <a:off x="1471181" y="7197873"/>
              <a:ext cx="370205" cy="370840"/>
            </a:xfrm>
            <a:custGeom>
              <a:avLst/>
              <a:gdLst/>
              <a:ahLst/>
              <a:cxnLst/>
              <a:rect l="l" t="t" r="r" b="b"/>
              <a:pathLst>
                <a:path w="370205" h="370840">
                  <a:moveTo>
                    <a:pt x="159741" y="0"/>
                  </a:moveTo>
                  <a:lnTo>
                    <a:pt x="113056" y="12720"/>
                  </a:lnTo>
                  <a:lnTo>
                    <a:pt x="71739" y="36633"/>
                  </a:lnTo>
                  <a:lnTo>
                    <a:pt x="37791" y="70212"/>
                  </a:lnTo>
                  <a:lnTo>
                    <a:pt x="13211" y="111927"/>
                  </a:lnTo>
                  <a:lnTo>
                    <a:pt x="99" y="159889"/>
                  </a:lnTo>
                  <a:lnTo>
                    <a:pt x="0" y="210357"/>
                  </a:lnTo>
                  <a:lnTo>
                    <a:pt x="12708" y="257087"/>
                  </a:lnTo>
                  <a:lnTo>
                    <a:pt x="36600" y="298442"/>
                  </a:lnTo>
                  <a:lnTo>
                    <a:pt x="70148" y="332420"/>
                  </a:lnTo>
                  <a:lnTo>
                    <a:pt x="111825" y="357023"/>
                  </a:lnTo>
                  <a:lnTo>
                    <a:pt x="160106" y="370248"/>
                  </a:lnTo>
                  <a:lnTo>
                    <a:pt x="210164" y="370248"/>
                  </a:lnTo>
                  <a:lnTo>
                    <a:pt x="256851" y="357528"/>
                  </a:lnTo>
                  <a:lnTo>
                    <a:pt x="298170" y="333615"/>
                  </a:lnTo>
                  <a:lnTo>
                    <a:pt x="332120" y="300036"/>
                  </a:lnTo>
                  <a:lnTo>
                    <a:pt x="356700" y="258321"/>
                  </a:lnTo>
                  <a:lnTo>
                    <a:pt x="369811" y="210357"/>
                  </a:lnTo>
                  <a:lnTo>
                    <a:pt x="369911" y="159889"/>
                  </a:lnTo>
                  <a:lnTo>
                    <a:pt x="357201" y="113158"/>
                  </a:lnTo>
                  <a:lnTo>
                    <a:pt x="333309" y="71802"/>
                  </a:lnTo>
                  <a:lnTo>
                    <a:pt x="299759" y="37823"/>
                  </a:lnTo>
                  <a:lnTo>
                    <a:pt x="258079" y="13222"/>
                  </a:lnTo>
                  <a:lnTo>
                    <a:pt x="209793" y="0"/>
                  </a:lnTo>
                  <a:lnTo>
                    <a:pt x="159741" y="0"/>
                  </a:lnTo>
                  <a:close/>
                </a:path>
              </a:pathLst>
            </a:custGeom>
            <a:solidFill>
              <a:srgbClr val="FFFFFF">
                <a:alpha val="14439"/>
              </a:srgbClr>
            </a:solidFill>
          </p:spPr>
          <p:txBody>
            <a:bodyPr wrap="square" lIns="0" tIns="0" rIns="0" bIns="0" rtlCol="0"/>
            <a:lstStyle/>
            <a:p>
              <a:endParaRPr sz="1350"/>
            </a:p>
          </p:txBody>
        </p:sp>
        <p:sp>
          <p:nvSpPr>
            <p:cNvPr id="24" name="object 24">
              <a:extLst>
                <a:ext uri="{FF2B5EF4-FFF2-40B4-BE49-F238E27FC236}">
                  <a16:creationId xmlns:a16="http://schemas.microsoft.com/office/drawing/2014/main" id="{2481671A-CAE0-485F-8BAC-C189E9EB698F}"/>
                </a:ext>
              </a:extLst>
            </p:cNvPr>
            <p:cNvSpPr/>
            <p:nvPr userDrawn="1"/>
          </p:nvSpPr>
          <p:spPr>
            <a:xfrm>
              <a:off x="859241" y="6992732"/>
              <a:ext cx="373380" cy="374015"/>
            </a:xfrm>
            <a:custGeom>
              <a:avLst/>
              <a:gdLst/>
              <a:ahLst/>
              <a:cxnLst/>
              <a:rect l="l" t="t" r="r" b="b"/>
              <a:pathLst>
                <a:path w="373380" h="374015">
                  <a:moveTo>
                    <a:pt x="183168" y="0"/>
                  </a:moveTo>
                  <a:lnTo>
                    <a:pt x="135954" y="7012"/>
                  </a:lnTo>
                  <a:lnTo>
                    <a:pt x="92039" y="25725"/>
                  </a:lnTo>
                  <a:lnTo>
                    <a:pt x="53843" y="55456"/>
                  </a:lnTo>
                  <a:lnTo>
                    <a:pt x="23787" y="95521"/>
                  </a:lnTo>
                  <a:lnTo>
                    <a:pt x="5365" y="142107"/>
                  </a:lnTo>
                  <a:lnTo>
                    <a:pt x="0" y="190238"/>
                  </a:lnTo>
                  <a:lnTo>
                    <a:pt x="7008" y="237493"/>
                  </a:lnTo>
                  <a:lnTo>
                    <a:pt x="25707" y="281448"/>
                  </a:lnTo>
                  <a:lnTo>
                    <a:pt x="55412" y="319680"/>
                  </a:lnTo>
                  <a:lnTo>
                    <a:pt x="95442" y="349767"/>
                  </a:lnTo>
                  <a:lnTo>
                    <a:pt x="141985" y="368202"/>
                  </a:lnTo>
                  <a:lnTo>
                    <a:pt x="190072" y="373571"/>
                  </a:lnTo>
                  <a:lnTo>
                    <a:pt x="237283" y="366558"/>
                  </a:lnTo>
                  <a:lnTo>
                    <a:pt x="281196" y="347843"/>
                  </a:lnTo>
                  <a:lnTo>
                    <a:pt x="319390" y="318112"/>
                  </a:lnTo>
                  <a:lnTo>
                    <a:pt x="349446" y="278047"/>
                  </a:lnTo>
                  <a:lnTo>
                    <a:pt x="367868" y="231461"/>
                  </a:lnTo>
                  <a:lnTo>
                    <a:pt x="373236" y="183330"/>
                  </a:lnTo>
                  <a:lnTo>
                    <a:pt x="366230" y="136076"/>
                  </a:lnTo>
                  <a:lnTo>
                    <a:pt x="347533" y="92123"/>
                  </a:lnTo>
                  <a:lnTo>
                    <a:pt x="317829" y="53894"/>
                  </a:lnTo>
                  <a:lnTo>
                    <a:pt x="277801" y="23811"/>
                  </a:lnTo>
                  <a:lnTo>
                    <a:pt x="231257" y="5372"/>
                  </a:lnTo>
                  <a:lnTo>
                    <a:pt x="183168" y="0"/>
                  </a:lnTo>
                  <a:close/>
                </a:path>
              </a:pathLst>
            </a:custGeom>
            <a:solidFill>
              <a:srgbClr val="FFFFFF">
                <a:alpha val="18888"/>
              </a:srgbClr>
            </a:solidFill>
          </p:spPr>
          <p:txBody>
            <a:bodyPr wrap="square" lIns="0" tIns="0" rIns="0" bIns="0" rtlCol="0"/>
            <a:lstStyle/>
            <a:p>
              <a:endParaRPr sz="1350"/>
            </a:p>
          </p:txBody>
        </p:sp>
        <p:sp>
          <p:nvSpPr>
            <p:cNvPr id="25" name="object 25">
              <a:extLst>
                <a:ext uri="{FF2B5EF4-FFF2-40B4-BE49-F238E27FC236}">
                  <a16:creationId xmlns:a16="http://schemas.microsoft.com/office/drawing/2014/main" id="{C2C50100-E191-42DB-9260-FD8CD20B0EED}"/>
                </a:ext>
              </a:extLst>
            </p:cNvPr>
            <p:cNvSpPr/>
            <p:nvPr userDrawn="1"/>
          </p:nvSpPr>
          <p:spPr>
            <a:xfrm>
              <a:off x="361342" y="6573948"/>
              <a:ext cx="371475" cy="372110"/>
            </a:xfrm>
            <a:custGeom>
              <a:avLst/>
              <a:gdLst/>
              <a:ahLst/>
              <a:cxnLst/>
              <a:rect l="l" t="t" r="r" b="b"/>
              <a:pathLst>
                <a:path w="371475" h="372109">
                  <a:moveTo>
                    <a:pt x="204330" y="0"/>
                  </a:moveTo>
                  <a:lnTo>
                    <a:pt x="156620" y="1313"/>
                  </a:lnTo>
                  <a:lnTo>
                    <a:pt x="110199" y="14976"/>
                  </a:lnTo>
                  <a:lnTo>
                    <a:pt x="67568" y="41239"/>
                  </a:lnTo>
                  <a:lnTo>
                    <a:pt x="33380" y="77835"/>
                  </a:lnTo>
                  <a:lnTo>
                    <a:pt x="10773" y="120653"/>
                  </a:lnTo>
                  <a:lnTo>
                    <a:pt x="0" y="167191"/>
                  </a:lnTo>
                  <a:lnTo>
                    <a:pt x="1312" y="214943"/>
                  </a:lnTo>
                  <a:lnTo>
                    <a:pt x="14962" y="261404"/>
                  </a:lnTo>
                  <a:lnTo>
                    <a:pt x="41202" y="304069"/>
                  </a:lnTo>
                  <a:lnTo>
                    <a:pt x="77764" y="338296"/>
                  </a:lnTo>
                  <a:lnTo>
                    <a:pt x="120546" y="360926"/>
                  </a:lnTo>
                  <a:lnTo>
                    <a:pt x="167043" y="371708"/>
                  </a:lnTo>
                  <a:lnTo>
                    <a:pt x="214754" y="370393"/>
                  </a:lnTo>
                  <a:lnTo>
                    <a:pt x="261175" y="356731"/>
                  </a:lnTo>
                  <a:lnTo>
                    <a:pt x="303801" y="330470"/>
                  </a:lnTo>
                  <a:lnTo>
                    <a:pt x="337994" y="293875"/>
                  </a:lnTo>
                  <a:lnTo>
                    <a:pt x="360602" y="251054"/>
                  </a:lnTo>
                  <a:lnTo>
                    <a:pt x="371374" y="204513"/>
                  </a:lnTo>
                  <a:lnTo>
                    <a:pt x="370060" y="156759"/>
                  </a:lnTo>
                  <a:lnTo>
                    <a:pt x="356408" y="110296"/>
                  </a:lnTo>
                  <a:lnTo>
                    <a:pt x="330168" y="67630"/>
                  </a:lnTo>
                  <a:lnTo>
                    <a:pt x="293607" y="33410"/>
                  </a:lnTo>
                  <a:lnTo>
                    <a:pt x="250827" y="10783"/>
                  </a:lnTo>
                  <a:lnTo>
                    <a:pt x="204330" y="0"/>
                  </a:lnTo>
                  <a:close/>
                </a:path>
              </a:pathLst>
            </a:custGeom>
            <a:solidFill>
              <a:srgbClr val="FFFFFF">
                <a:alpha val="23329"/>
              </a:srgbClr>
            </a:solidFill>
          </p:spPr>
          <p:txBody>
            <a:bodyPr wrap="square" lIns="0" tIns="0" rIns="0" bIns="0" rtlCol="0"/>
            <a:lstStyle/>
            <a:p>
              <a:endParaRPr sz="1350"/>
            </a:p>
          </p:txBody>
        </p:sp>
        <p:sp>
          <p:nvSpPr>
            <p:cNvPr id="26" name="object 26">
              <a:extLst>
                <a:ext uri="{FF2B5EF4-FFF2-40B4-BE49-F238E27FC236}">
                  <a16:creationId xmlns:a16="http://schemas.microsoft.com/office/drawing/2014/main" id="{90B5D792-EABA-4F2B-B82E-916253E81216}"/>
                </a:ext>
              </a:extLst>
            </p:cNvPr>
            <p:cNvSpPr/>
            <p:nvPr userDrawn="1"/>
          </p:nvSpPr>
          <p:spPr>
            <a:xfrm>
              <a:off x="53126" y="6006713"/>
              <a:ext cx="373380" cy="374015"/>
            </a:xfrm>
            <a:custGeom>
              <a:avLst/>
              <a:gdLst/>
              <a:ahLst/>
              <a:cxnLst/>
              <a:rect l="l" t="t" r="r" b="b"/>
              <a:pathLst>
                <a:path w="373380" h="374014">
                  <a:moveTo>
                    <a:pt x="179135" y="0"/>
                  </a:moveTo>
                  <a:lnTo>
                    <a:pt x="129842" y="8722"/>
                  </a:lnTo>
                  <a:lnTo>
                    <a:pt x="84600" y="30159"/>
                  </a:lnTo>
                  <a:lnTo>
                    <a:pt x="47840" y="61651"/>
                  </a:lnTo>
                  <a:lnTo>
                    <a:pt x="20718" y="100960"/>
                  </a:lnTo>
                  <a:lnTo>
                    <a:pt x="4387" y="145850"/>
                  </a:lnTo>
                  <a:lnTo>
                    <a:pt x="0" y="194082"/>
                  </a:lnTo>
                  <a:lnTo>
                    <a:pt x="8710" y="243420"/>
                  </a:lnTo>
                  <a:lnTo>
                    <a:pt x="30131" y="288704"/>
                  </a:lnTo>
                  <a:lnTo>
                    <a:pt x="61595" y="325497"/>
                  </a:lnTo>
                  <a:lnTo>
                    <a:pt x="100868" y="352644"/>
                  </a:lnTo>
                  <a:lnTo>
                    <a:pt x="145715" y="368991"/>
                  </a:lnTo>
                  <a:lnTo>
                    <a:pt x="193902" y="373382"/>
                  </a:lnTo>
                  <a:lnTo>
                    <a:pt x="243195" y="364664"/>
                  </a:lnTo>
                  <a:lnTo>
                    <a:pt x="288438" y="343226"/>
                  </a:lnTo>
                  <a:lnTo>
                    <a:pt x="325199" y="311734"/>
                  </a:lnTo>
                  <a:lnTo>
                    <a:pt x="352323" y="272425"/>
                  </a:lnTo>
                  <a:lnTo>
                    <a:pt x="368655" y="227535"/>
                  </a:lnTo>
                  <a:lnTo>
                    <a:pt x="373041" y="179303"/>
                  </a:lnTo>
                  <a:lnTo>
                    <a:pt x="364327" y="129965"/>
                  </a:lnTo>
                  <a:lnTo>
                    <a:pt x="342910" y="84680"/>
                  </a:lnTo>
                  <a:lnTo>
                    <a:pt x="311446" y="47885"/>
                  </a:lnTo>
                  <a:lnTo>
                    <a:pt x="272173" y="20737"/>
                  </a:lnTo>
                  <a:lnTo>
                    <a:pt x="227324" y="4390"/>
                  </a:lnTo>
                  <a:lnTo>
                    <a:pt x="179135" y="0"/>
                  </a:lnTo>
                  <a:close/>
                </a:path>
              </a:pathLst>
            </a:custGeom>
            <a:solidFill>
              <a:srgbClr val="FFFFFF">
                <a:alpha val="27778"/>
              </a:srgbClr>
            </a:solidFill>
          </p:spPr>
          <p:txBody>
            <a:bodyPr wrap="square" lIns="0" tIns="0" rIns="0" bIns="0" rtlCol="0"/>
            <a:lstStyle/>
            <a:p>
              <a:endParaRPr sz="1350"/>
            </a:p>
          </p:txBody>
        </p:sp>
        <p:sp>
          <p:nvSpPr>
            <p:cNvPr id="27" name="object 27">
              <a:extLst>
                <a:ext uri="{FF2B5EF4-FFF2-40B4-BE49-F238E27FC236}">
                  <a16:creationId xmlns:a16="http://schemas.microsoft.com/office/drawing/2014/main" id="{68304A63-C276-4CC7-A61B-9014790636D2}"/>
                </a:ext>
              </a:extLst>
            </p:cNvPr>
            <p:cNvSpPr/>
            <p:nvPr userDrawn="1"/>
          </p:nvSpPr>
          <p:spPr>
            <a:xfrm>
              <a:off x="1" y="5360384"/>
              <a:ext cx="348615" cy="372745"/>
            </a:xfrm>
            <a:custGeom>
              <a:avLst/>
              <a:gdLst/>
              <a:ahLst/>
              <a:cxnLst/>
              <a:rect l="l" t="t" r="r" b="b"/>
              <a:pathLst>
                <a:path w="348615" h="372745">
                  <a:moveTo>
                    <a:pt x="174410" y="0"/>
                  </a:moveTo>
                  <a:lnTo>
                    <a:pt x="120950" y="4099"/>
                  </a:lnTo>
                  <a:lnTo>
                    <a:pt x="72503" y="22420"/>
                  </a:lnTo>
                  <a:lnTo>
                    <a:pt x="31407" y="52910"/>
                  </a:lnTo>
                  <a:lnTo>
                    <a:pt x="0" y="93520"/>
                  </a:lnTo>
                  <a:lnTo>
                    <a:pt x="0" y="279169"/>
                  </a:lnTo>
                  <a:lnTo>
                    <a:pt x="26930" y="315282"/>
                  </a:lnTo>
                  <a:lnTo>
                    <a:pt x="61762" y="343980"/>
                  </a:lnTo>
                  <a:lnTo>
                    <a:pt x="103100" y="363666"/>
                  </a:lnTo>
                  <a:lnTo>
                    <a:pt x="149551" y="372742"/>
                  </a:lnTo>
                  <a:lnTo>
                    <a:pt x="199496" y="369390"/>
                  </a:lnTo>
                  <a:lnTo>
                    <a:pt x="245230" y="353573"/>
                  </a:lnTo>
                  <a:lnTo>
                    <a:pt x="284859" y="326949"/>
                  </a:lnTo>
                  <a:lnTo>
                    <a:pt x="316489" y="291175"/>
                  </a:lnTo>
                  <a:lnTo>
                    <a:pt x="338228" y="247906"/>
                  </a:lnTo>
                  <a:lnTo>
                    <a:pt x="348182" y="198801"/>
                  </a:lnTo>
                  <a:lnTo>
                    <a:pt x="344836" y="148814"/>
                  </a:lnTo>
                  <a:lnTo>
                    <a:pt x="329036" y="103042"/>
                  </a:lnTo>
                  <a:lnTo>
                    <a:pt x="302436" y="63378"/>
                  </a:lnTo>
                  <a:lnTo>
                    <a:pt x="266694" y="31720"/>
                  </a:lnTo>
                  <a:lnTo>
                    <a:pt x="223467" y="9962"/>
                  </a:lnTo>
                  <a:lnTo>
                    <a:pt x="174410" y="0"/>
                  </a:lnTo>
                  <a:close/>
                </a:path>
              </a:pathLst>
            </a:custGeom>
            <a:solidFill>
              <a:srgbClr val="FFFFFF">
                <a:alpha val="32218"/>
              </a:srgbClr>
            </a:solidFill>
          </p:spPr>
          <p:txBody>
            <a:bodyPr wrap="square" lIns="0" tIns="0" rIns="0" bIns="0" rtlCol="0"/>
            <a:lstStyle/>
            <a:p>
              <a:endParaRPr sz="1350"/>
            </a:p>
          </p:txBody>
        </p:sp>
        <p:sp>
          <p:nvSpPr>
            <p:cNvPr id="28" name="object 28">
              <a:extLst>
                <a:ext uri="{FF2B5EF4-FFF2-40B4-BE49-F238E27FC236}">
                  <a16:creationId xmlns:a16="http://schemas.microsoft.com/office/drawing/2014/main" id="{5654BA81-F810-4513-A609-10D617AC67A0}"/>
                </a:ext>
              </a:extLst>
            </p:cNvPr>
            <p:cNvSpPr/>
            <p:nvPr userDrawn="1"/>
          </p:nvSpPr>
          <p:spPr>
            <a:xfrm>
              <a:off x="138116" y="4735766"/>
              <a:ext cx="372110" cy="372745"/>
            </a:xfrm>
            <a:custGeom>
              <a:avLst/>
              <a:gdLst/>
              <a:ahLst/>
              <a:cxnLst/>
              <a:rect l="l" t="t" r="r" b="b"/>
              <a:pathLst>
                <a:path w="372109" h="372745">
                  <a:moveTo>
                    <a:pt x="169973" y="0"/>
                  </a:moveTo>
                  <a:lnTo>
                    <a:pt x="123341" y="10174"/>
                  </a:lnTo>
                  <a:lnTo>
                    <a:pt x="80783" y="31802"/>
                  </a:lnTo>
                  <a:lnTo>
                    <a:pt x="44671" y="64038"/>
                  </a:lnTo>
                  <a:lnTo>
                    <a:pt x="17373" y="106036"/>
                  </a:lnTo>
                  <a:lnTo>
                    <a:pt x="2121" y="153753"/>
                  </a:lnTo>
                  <a:lnTo>
                    <a:pt x="0" y="202135"/>
                  </a:lnTo>
                  <a:lnTo>
                    <a:pt x="10165" y="248810"/>
                  </a:lnTo>
                  <a:lnTo>
                    <a:pt x="31773" y="291406"/>
                  </a:lnTo>
                  <a:lnTo>
                    <a:pt x="63980" y="327552"/>
                  </a:lnTo>
                  <a:lnTo>
                    <a:pt x="105940" y="354874"/>
                  </a:lnTo>
                  <a:lnTo>
                    <a:pt x="153616" y="370141"/>
                  </a:lnTo>
                  <a:lnTo>
                    <a:pt x="201955" y="372264"/>
                  </a:lnTo>
                  <a:lnTo>
                    <a:pt x="248587" y="362089"/>
                  </a:lnTo>
                  <a:lnTo>
                    <a:pt x="291143" y="340461"/>
                  </a:lnTo>
                  <a:lnTo>
                    <a:pt x="327253" y="308225"/>
                  </a:lnTo>
                  <a:lnTo>
                    <a:pt x="354550" y="266226"/>
                  </a:lnTo>
                  <a:lnTo>
                    <a:pt x="369803" y="218506"/>
                  </a:lnTo>
                  <a:lnTo>
                    <a:pt x="371924" y="170124"/>
                  </a:lnTo>
                  <a:lnTo>
                    <a:pt x="361758" y="123449"/>
                  </a:lnTo>
                  <a:lnTo>
                    <a:pt x="340150" y="80855"/>
                  </a:lnTo>
                  <a:lnTo>
                    <a:pt x="307944" y="44711"/>
                  </a:lnTo>
                  <a:lnTo>
                    <a:pt x="265984" y="17390"/>
                  </a:lnTo>
                  <a:lnTo>
                    <a:pt x="218311" y="2123"/>
                  </a:lnTo>
                  <a:lnTo>
                    <a:pt x="169973" y="0"/>
                  </a:lnTo>
                  <a:close/>
                </a:path>
              </a:pathLst>
            </a:custGeom>
            <a:solidFill>
              <a:srgbClr val="FFFFFF">
                <a:alpha val="36669"/>
              </a:srgbClr>
            </a:solidFill>
          </p:spPr>
          <p:txBody>
            <a:bodyPr wrap="square" lIns="0" tIns="0" rIns="0" bIns="0" rtlCol="0"/>
            <a:lstStyle/>
            <a:p>
              <a:endParaRPr sz="1350"/>
            </a:p>
          </p:txBody>
        </p:sp>
        <p:sp>
          <p:nvSpPr>
            <p:cNvPr id="29" name="object 29">
              <a:extLst>
                <a:ext uri="{FF2B5EF4-FFF2-40B4-BE49-F238E27FC236}">
                  <a16:creationId xmlns:a16="http://schemas.microsoft.com/office/drawing/2014/main" id="{9AD11C6C-C885-4215-8D00-DC2EA7BF6635}"/>
                </a:ext>
              </a:extLst>
            </p:cNvPr>
            <p:cNvSpPr/>
            <p:nvPr userDrawn="1"/>
          </p:nvSpPr>
          <p:spPr>
            <a:xfrm>
              <a:off x="521408" y="4210863"/>
              <a:ext cx="373380" cy="373380"/>
            </a:xfrm>
            <a:custGeom>
              <a:avLst/>
              <a:gdLst/>
              <a:ahLst/>
              <a:cxnLst/>
              <a:rect l="l" t="t" r="r" b="b"/>
              <a:pathLst>
                <a:path w="373380" h="373379">
                  <a:moveTo>
                    <a:pt x="192724" y="0"/>
                  </a:moveTo>
                  <a:lnTo>
                    <a:pt x="145207" y="4499"/>
                  </a:lnTo>
                  <a:lnTo>
                    <a:pt x="99800" y="21233"/>
                  </a:lnTo>
                  <a:lnTo>
                    <a:pt x="59016" y="50287"/>
                  </a:lnTo>
                  <a:lnTo>
                    <a:pt x="27345" y="89082"/>
                  </a:lnTo>
                  <a:lnTo>
                    <a:pt x="7644" y="133315"/>
                  </a:lnTo>
                  <a:lnTo>
                    <a:pt x="0" y="180470"/>
                  </a:lnTo>
                  <a:lnTo>
                    <a:pt x="4494" y="228030"/>
                  </a:lnTo>
                  <a:lnTo>
                    <a:pt x="21213" y="273480"/>
                  </a:lnTo>
                  <a:lnTo>
                    <a:pt x="50241" y="314301"/>
                  </a:lnTo>
                  <a:lnTo>
                    <a:pt x="89000" y="346001"/>
                  </a:lnTo>
                  <a:lnTo>
                    <a:pt x="133193" y="365719"/>
                  </a:lnTo>
                  <a:lnTo>
                    <a:pt x="180305" y="373371"/>
                  </a:lnTo>
                  <a:lnTo>
                    <a:pt x="227822" y="368872"/>
                  </a:lnTo>
                  <a:lnTo>
                    <a:pt x="273230" y="352138"/>
                  </a:lnTo>
                  <a:lnTo>
                    <a:pt x="314014" y="323084"/>
                  </a:lnTo>
                  <a:lnTo>
                    <a:pt x="345685" y="284289"/>
                  </a:lnTo>
                  <a:lnTo>
                    <a:pt x="365385" y="240055"/>
                  </a:lnTo>
                  <a:lnTo>
                    <a:pt x="373030" y="192900"/>
                  </a:lnTo>
                  <a:lnTo>
                    <a:pt x="368535" y="145340"/>
                  </a:lnTo>
                  <a:lnTo>
                    <a:pt x="351816" y="99891"/>
                  </a:lnTo>
                  <a:lnTo>
                    <a:pt x="322789" y="59070"/>
                  </a:lnTo>
                  <a:lnTo>
                    <a:pt x="284029" y="27369"/>
                  </a:lnTo>
                  <a:lnTo>
                    <a:pt x="239836" y="7651"/>
                  </a:lnTo>
                  <a:lnTo>
                    <a:pt x="192724" y="0"/>
                  </a:lnTo>
                  <a:close/>
                </a:path>
              </a:pathLst>
            </a:custGeom>
            <a:solidFill>
              <a:srgbClr val="FFFFFF">
                <a:alpha val="41108"/>
              </a:srgbClr>
            </a:solidFill>
          </p:spPr>
          <p:txBody>
            <a:bodyPr wrap="square" lIns="0" tIns="0" rIns="0" bIns="0" rtlCol="0"/>
            <a:lstStyle/>
            <a:p>
              <a:endParaRPr sz="1350"/>
            </a:p>
          </p:txBody>
        </p:sp>
        <p:sp>
          <p:nvSpPr>
            <p:cNvPr id="30" name="object 30">
              <a:extLst>
                <a:ext uri="{FF2B5EF4-FFF2-40B4-BE49-F238E27FC236}">
                  <a16:creationId xmlns:a16="http://schemas.microsoft.com/office/drawing/2014/main" id="{63DFFC90-839F-47F4-A819-D1FDFE7A5146}"/>
                </a:ext>
              </a:extLst>
            </p:cNvPr>
            <p:cNvSpPr/>
            <p:nvPr userDrawn="1"/>
          </p:nvSpPr>
          <p:spPr>
            <a:xfrm>
              <a:off x="1068137" y="3865392"/>
              <a:ext cx="371475" cy="372110"/>
            </a:xfrm>
            <a:custGeom>
              <a:avLst/>
              <a:gdLst/>
              <a:ahLst/>
              <a:cxnLst/>
              <a:rect l="l" t="t" r="r" b="b"/>
              <a:pathLst>
                <a:path w="371475" h="372110">
                  <a:moveTo>
                    <a:pt x="165692" y="0"/>
                  </a:moveTo>
                  <a:lnTo>
                    <a:pt x="117100" y="12020"/>
                  </a:lnTo>
                  <a:lnTo>
                    <a:pt x="73398" y="36454"/>
                  </a:lnTo>
                  <a:lnTo>
                    <a:pt x="38836" y="70349"/>
                  </a:lnTo>
                  <a:lnTo>
                    <a:pt x="14414" y="111394"/>
                  </a:lnTo>
                  <a:lnTo>
                    <a:pt x="1135" y="157280"/>
                  </a:lnTo>
                  <a:lnTo>
                    <a:pt x="0" y="205698"/>
                  </a:lnTo>
                  <a:lnTo>
                    <a:pt x="12009" y="254338"/>
                  </a:lnTo>
                  <a:lnTo>
                    <a:pt x="36421" y="298080"/>
                  </a:lnTo>
                  <a:lnTo>
                    <a:pt x="70284" y="332674"/>
                  </a:lnTo>
                  <a:lnTo>
                    <a:pt x="111292" y="357118"/>
                  </a:lnTo>
                  <a:lnTo>
                    <a:pt x="157137" y="370409"/>
                  </a:lnTo>
                  <a:lnTo>
                    <a:pt x="205511" y="371546"/>
                  </a:lnTo>
                  <a:lnTo>
                    <a:pt x="254107" y="359525"/>
                  </a:lnTo>
                  <a:lnTo>
                    <a:pt x="297805" y="335091"/>
                  </a:lnTo>
                  <a:lnTo>
                    <a:pt x="332366" y="301197"/>
                  </a:lnTo>
                  <a:lnTo>
                    <a:pt x="356789" y="260152"/>
                  </a:lnTo>
                  <a:lnTo>
                    <a:pt x="370069" y="214265"/>
                  </a:lnTo>
                  <a:lnTo>
                    <a:pt x="371206" y="165847"/>
                  </a:lnTo>
                  <a:lnTo>
                    <a:pt x="359197" y="117207"/>
                  </a:lnTo>
                  <a:lnTo>
                    <a:pt x="334781" y="73465"/>
                  </a:lnTo>
                  <a:lnTo>
                    <a:pt x="300915" y="38871"/>
                  </a:lnTo>
                  <a:lnTo>
                    <a:pt x="259906" y="14427"/>
                  </a:lnTo>
                  <a:lnTo>
                    <a:pt x="214063" y="1136"/>
                  </a:lnTo>
                  <a:lnTo>
                    <a:pt x="165692" y="0"/>
                  </a:lnTo>
                  <a:close/>
                </a:path>
              </a:pathLst>
            </a:custGeom>
            <a:solidFill>
              <a:srgbClr val="FFFFFF">
                <a:alpha val="45559"/>
              </a:srgbClr>
            </a:solidFill>
          </p:spPr>
          <p:txBody>
            <a:bodyPr wrap="square" lIns="0" tIns="0" rIns="0" bIns="0" rtlCol="0"/>
            <a:lstStyle/>
            <a:p>
              <a:endParaRPr sz="1350"/>
            </a:p>
          </p:txBody>
        </p:sp>
        <p:sp>
          <p:nvSpPr>
            <p:cNvPr id="31" name="object 31">
              <a:extLst>
                <a:ext uri="{FF2B5EF4-FFF2-40B4-BE49-F238E27FC236}">
                  <a16:creationId xmlns:a16="http://schemas.microsoft.com/office/drawing/2014/main" id="{A499C266-790D-45F2-BD24-25587058745C}"/>
                </a:ext>
              </a:extLst>
            </p:cNvPr>
            <p:cNvSpPr/>
            <p:nvPr userDrawn="1"/>
          </p:nvSpPr>
          <p:spPr>
            <a:xfrm>
              <a:off x="1703742" y="374405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8"/>
                  </a:lnTo>
                  <a:lnTo>
                    <a:pt x="137008" y="366908"/>
                  </a:lnTo>
                  <a:lnTo>
                    <a:pt x="186620" y="373580"/>
                  </a:lnTo>
                  <a:lnTo>
                    <a:pt x="236232" y="366908"/>
                  </a:lnTo>
                  <a:lnTo>
                    <a:pt x="280811" y="348078"/>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50000"/>
              </a:srgbClr>
            </a:solidFill>
          </p:spPr>
          <p:txBody>
            <a:bodyPr wrap="square" lIns="0" tIns="0" rIns="0" bIns="0" rtlCol="0"/>
            <a:lstStyle/>
            <a:p>
              <a:endParaRPr sz="1350"/>
            </a:p>
          </p:txBody>
        </p:sp>
      </p:grpSp>
      <p:pic>
        <p:nvPicPr>
          <p:cNvPr id="32" name="Picture 31">
            <a:extLst>
              <a:ext uri="{FF2B5EF4-FFF2-40B4-BE49-F238E27FC236}">
                <a16:creationId xmlns:a16="http://schemas.microsoft.com/office/drawing/2014/main" id="{8D9FBEE0-0A00-4619-8257-DCBA4600E8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8" name="Footer Placeholder 7">
            <a:extLst>
              <a:ext uri="{FF2B5EF4-FFF2-40B4-BE49-F238E27FC236}">
                <a16:creationId xmlns:a16="http://schemas.microsoft.com/office/drawing/2014/main" id="{B0CEEA85-96A5-4C7D-9246-9646CCF952B3}"/>
              </a:ext>
            </a:extLst>
          </p:cNvPr>
          <p:cNvSpPr>
            <a:spLocks noGrp="1"/>
          </p:cNvSpPr>
          <p:nvPr>
            <p:ph type="ftr" sz="quarter" idx="10"/>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5" name="Slide Number Placeholder 34">
            <a:extLst>
              <a:ext uri="{FF2B5EF4-FFF2-40B4-BE49-F238E27FC236}">
                <a16:creationId xmlns:a16="http://schemas.microsoft.com/office/drawing/2014/main" id="{8B620DFE-FC26-4553-BEBC-F4D1850DA9E6}"/>
              </a:ext>
            </a:extLst>
          </p:cNvPr>
          <p:cNvSpPr>
            <a:spLocks noGrp="1"/>
          </p:cNvSpPr>
          <p:nvPr>
            <p:ph type="sldNum" sz="quarter" idx="11"/>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1132454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ust White BG">
    <p:bg>
      <p:bgRef idx="1001">
        <a:schemeClr val="bg1"/>
      </p:bgRef>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tx1"/>
                </a:solidFill>
                <a:latin typeface="Calibri" panose="020F0502020204030204" pitchFamily="34" charset="0"/>
                <a:cs typeface="Calibri" panose="020F0502020204030204" pitchFamily="34" charset="0"/>
              </a:defRPr>
            </a:lvl1pPr>
            <a:lvl2pPr>
              <a:lnSpc>
                <a:spcPct val="100000"/>
              </a:lnSpc>
              <a:defRPr sz="2800">
                <a:solidFill>
                  <a:schemeClr val="tx1"/>
                </a:solidFill>
                <a:latin typeface="Calibri" panose="020F0502020204030204" pitchFamily="34" charset="0"/>
                <a:cs typeface="Calibri" panose="020F0502020204030204" pitchFamily="34" charset="0"/>
              </a:defRPr>
            </a:lvl2pPr>
            <a:lvl3pPr>
              <a:lnSpc>
                <a:spcPct val="100000"/>
              </a:lnSpc>
              <a:defRPr sz="2000">
                <a:solidFill>
                  <a:schemeClr val="tx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tx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987649"/>
      </p:ext>
    </p:extLst>
  </p:cSld>
  <p:clrMapOvr>
    <a:overrideClrMapping bg1="lt1" tx1="dk1" bg2="lt2" tx2="dk2" accent1="accent1" accent2="accent2" accent3="accent3" accent4="accent4" accent5="accent5" accent6="accent6" hlink="hlink" folHlink="folHlink"/>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Just Gray BG">
    <p:bg>
      <p:bgPr>
        <a:solidFill>
          <a:srgbClr val="474747"/>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bg1"/>
                </a:solidFill>
                <a:latin typeface="Calibri" panose="020F0502020204030204" pitchFamily="34" charset="0"/>
                <a:cs typeface="Calibri" panose="020F0502020204030204" pitchFamily="34" charset="0"/>
              </a:defRPr>
            </a:lvl1pPr>
            <a:lvl2pPr>
              <a:lnSpc>
                <a:spcPct val="100000"/>
              </a:lnSpc>
              <a:defRPr sz="2800">
                <a:solidFill>
                  <a:schemeClr val="bg1"/>
                </a:solidFill>
                <a:latin typeface="Calibri" panose="020F0502020204030204" pitchFamily="34" charset="0"/>
                <a:cs typeface="Calibri" panose="020F0502020204030204" pitchFamily="34" charset="0"/>
              </a:defRPr>
            </a:lvl2pPr>
            <a:lvl3pPr>
              <a:lnSpc>
                <a:spcPct val="100000"/>
              </a:lnSpc>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51575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 Green BG">
    <p:bg>
      <p:bgPr>
        <a:solidFill>
          <a:schemeClr val="accent6"/>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buClr>
                <a:schemeClr val="tx1"/>
              </a:buClr>
              <a:defRPr sz="3200" b="1">
                <a:solidFill>
                  <a:schemeClr val="bg1"/>
                </a:solidFill>
                <a:latin typeface="Calibri" panose="020F0502020204030204" pitchFamily="34" charset="0"/>
                <a:cs typeface="Calibri" panose="020F0502020204030204" pitchFamily="34" charset="0"/>
              </a:defRPr>
            </a:lvl1pPr>
            <a:lvl2pPr marL="685800" indent="-220663">
              <a:lnSpc>
                <a:spcPct val="100000"/>
              </a:lnSpc>
              <a:buClr>
                <a:schemeClr val="tx1"/>
              </a:buClr>
              <a:defRPr sz="2800">
                <a:solidFill>
                  <a:schemeClr val="bg1"/>
                </a:solidFill>
                <a:latin typeface="Calibri" panose="020F0502020204030204" pitchFamily="34" charset="0"/>
                <a:cs typeface="Calibri" panose="020F0502020204030204" pitchFamily="34" charset="0"/>
              </a:defRPr>
            </a:lvl2pPr>
            <a:lvl3pPr>
              <a:lnSpc>
                <a:spcPct val="100000"/>
              </a:lnSpc>
              <a:buClr>
                <a:schemeClr val="tx1"/>
              </a:buClr>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pic>
        <p:nvPicPr>
          <p:cNvPr id="10" name="Picture 9">
            <a:extLst>
              <a:ext uri="{FF2B5EF4-FFF2-40B4-BE49-F238E27FC236}">
                <a16:creationId xmlns:a16="http://schemas.microsoft.com/office/drawing/2014/main" id="{429EC49A-B258-4CF0-9479-C6CE21C72D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Tree>
    <p:extLst>
      <p:ext uri="{BB962C8B-B14F-4D97-AF65-F5344CB8AC3E}">
        <p14:creationId xmlns:p14="http://schemas.microsoft.com/office/powerpoint/2010/main" val="39818854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Gray Green">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464F06-6FAA-4C91-B11A-274A5DB9DDB3}"/>
              </a:ext>
            </a:extLst>
          </p:cNvPr>
          <p:cNvSpPr/>
          <p:nvPr userDrawn="1"/>
        </p:nvSpPr>
        <p:spPr>
          <a:xfrm>
            <a:off x="5203" y="0"/>
            <a:ext cx="6071246"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990086" y="1019175"/>
            <a:ext cx="4683211" cy="4800600"/>
          </a:xfrm>
        </p:spPr>
        <p:txBody>
          <a:bodyPr/>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A5E53D82-5D52-490A-878B-FD5555C890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pic>
        <p:nvPicPr>
          <p:cNvPr id="13" name="Picture 12">
            <a:extLst>
              <a:ext uri="{FF2B5EF4-FFF2-40B4-BE49-F238E27FC236}">
                <a16:creationId xmlns:a16="http://schemas.microsoft.com/office/drawing/2014/main" id="{E67541A7-0357-4898-A489-024226666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93C76C89-5D27-4207-BEDD-81EBA739F0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4" name="Footer Placeholder 3">
            <a:extLst>
              <a:ext uri="{FF2B5EF4-FFF2-40B4-BE49-F238E27FC236}">
                <a16:creationId xmlns:a16="http://schemas.microsoft.com/office/drawing/2014/main" id="{14743151-FB47-42DB-8B07-E37616EB9136}"/>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FEEA57B9-B023-40E0-BD5B-7543ABA60D6E}"/>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4577658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5069486"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6096000" y="1347470"/>
            <a:ext cx="5069682"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32A32DEC-F418-40A1-9A2D-6C2083AF6C5A}"/>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640142DF-37AC-4A74-9A5E-E0D3F404862A}"/>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5673307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Green Gray">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D1346C-2FAB-435C-B732-77AF6CF2D3EB}"/>
              </a:ext>
            </a:extLst>
          </p:cNvPr>
          <p:cNvSpPr/>
          <p:nvPr userDrawn="1"/>
        </p:nvSpPr>
        <p:spPr>
          <a:xfrm>
            <a:off x="6110351" y="0"/>
            <a:ext cx="6081651"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nchor="t" anchorCtr="0"/>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9">
            <a:extLst>
              <a:ext uri="{FF2B5EF4-FFF2-40B4-BE49-F238E27FC236}">
                <a16:creationId xmlns:a16="http://schemas.microsoft.com/office/drawing/2014/main" id="{E76BC7A2-0620-4BA6-8249-191150B825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pic>
        <p:nvPicPr>
          <p:cNvPr id="17" name="Picture 16">
            <a:extLst>
              <a:ext uri="{FF2B5EF4-FFF2-40B4-BE49-F238E27FC236}">
                <a16:creationId xmlns:a16="http://schemas.microsoft.com/office/drawing/2014/main" id="{67B49DAD-ADEE-4E34-9A21-48F4E03F0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14" name="Title 2">
            <a:extLst>
              <a:ext uri="{FF2B5EF4-FFF2-40B4-BE49-F238E27FC236}">
                <a16:creationId xmlns:a16="http://schemas.microsoft.com/office/drawing/2014/main" id="{BCBD8963-6728-45ED-94E4-62D6E473111D}"/>
              </a:ext>
            </a:extLst>
          </p:cNvPr>
          <p:cNvSpPr>
            <a:spLocks noGrp="1"/>
          </p:cNvSpPr>
          <p:nvPr>
            <p:ph type="title"/>
          </p:nvPr>
        </p:nvSpPr>
        <p:spPr>
          <a:xfrm>
            <a:off x="1533525" y="1028701"/>
            <a:ext cx="413385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8C049CA2-C053-4C8F-BAE3-C1CC602CBED6}"/>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D08E2E56-9F65-4B45-A5B2-7F3E5D2E8FFA}"/>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647384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Gray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4" name="Group 3">
            <a:extLst>
              <a:ext uri="{FF2B5EF4-FFF2-40B4-BE49-F238E27FC236}">
                <a16:creationId xmlns:a16="http://schemas.microsoft.com/office/drawing/2014/main" id="{BFC845FD-1279-4C3B-8F5D-7EC039CEA440}"/>
              </a:ext>
            </a:extLst>
          </p:cNvPr>
          <p:cNvGrpSpPr/>
          <p:nvPr userDrawn="1"/>
        </p:nvGrpSpPr>
        <p:grpSpPr>
          <a:xfrm>
            <a:off x="0" y="0"/>
            <a:ext cx="7392628" cy="6858000"/>
            <a:chOff x="0" y="0"/>
            <a:chExt cx="14785256" cy="13716000"/>
          </a:xfrm>
        </p:grpSpPr>
        <p:pic>
          <p:nvPicPr>
            <p:cNvPr id="3" name="Picture 2">
              <a:extLst>
                <a:ext uri="{FF2B5EF4-FFF2-40B4-BE49-F238E27FC236}">
                  <a16:creationId xmlns:a16="http://schemas.microsoft.com/office/drawing/2014/main" id="{8551CB16-AEE5-48A9-A50B-48785CBB0D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2387"/>
            <a:stretch/>
          </p:blipFill>
          <p:spPr>
            <a:xfrm rot="10800000">
              <a:off x="0" y="0"/>
              <a:ext cx="14785256" cy="7658100"/>
            </a:xfrm>
            <a:prstGeom prst="rect">
              <a:avLst/>
            </a:prstGeom>
          </p:spPr>
        </p:pic>
        <p:pic>
          <p:nvPicPr>
            <p:cNvPr id="13" name="Picture 12">
              <a:extLst>
                <a:ext uri="{FF2B5EF4-FFF2-40B4-BE49-F238E27FC236}">
                  <a16:creationId xmlns:a16="http://schemas.microsoft.com/office/drawing/2014/main" id="{93F1D2C8-2253-462D-8125-D8FD33E361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729" r="22387"/>
            <a:stretch/>
          </p:blipFill>
          <p:spPr>
            <a:xfrm rot="10800000">
              <a:off x="0" y="7492181"/>
              <a:ext cx="14785256" cy="6223819"/>
            </a:xfrm>
            <a:prstGeom prst="rect">
              <a:avLst/>
            </a:prstGeom>
          </p:spPr>
        </p:pic>
      </p:gr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lnSpc>
                <a:spcPct val="100000"/>
              </a:lnSpc>
              <a:defRPr sz="3200" b="1">
                <a:latin typeface="Calibri" panose="020F0502020204030204" pitchFamily="34" charset="0"/>
                <a:cs typeface="Calibri" panose="020F0502020204030204" pitchFamily="34" charset="0"/>
              </a:defRPr>
            </a:lvl1pPr>
            <a:lvl2pPr>
              <a:lnSpc>
                <a:spcPct val="100000"/>
              </a:lnSpc>
              <a:defRPr sz="2800">
                <a:latin typeface="Calibri" panose="020F0502020204030204" pitchFamily="34" charset="0"/>
                <a:cs typeface="Calibri" panose="020F0502020204030204" pitchFamily="34" charset="0"/>
              </a:defRPr>
            </a:lvl2pPr>
            <a:lvl3pPr>
              <a:lnSpc>
                <a:spcPct val="100000"/>
              </a:lnSpc>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419225" y="1028701"/>
            <a:ext cx="4171950"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6B7D4BE7-82E4-4079-BB6D-AFDF63A8B96B}"/>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7CB3FEC5-FDA5-4064-92D9-5A1B4DCDC896}"/>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762136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White Gray">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CA99B2-5A3C-40B0-8B19-222A53F64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6" name="Picture 15">
            <a:extLst>
              <a:ext uri="{FF2B5EF4-FFF2-40B4-BE49-F238E27FC236}">
                <a16:creationId xmlns:a16="http://schemas.microsoft.com/office/drawing/2014/main" id="{D6D59529-B991-4EF1-9B77-26FA5DBB46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1047236" y="1028700"/>
            <a:ext cx="4683211" cy="4800600"/>
          </a:xfrm>
        </p:spPr>
        <p:txBody>
          <a:bodyPr/>
          <a:lstStyle>
            <a:lvl1pPr>
              <a:defRPr sz="3200" b="1">
                <a:latin typeface="Calibri" panose="020F0502020204030204" pitchFamily="34" charset="0"/>
                <a:cs typeface="Calibri" panose="020F0502020204030204" pitchFamily="34" charset="0"/>
              </a:defRPr>
            </a:lvl1pPr>
            <a:lvl2pPr>
              <a:defRPr sz="28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6081651"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0"/>
            <a:ext cx="5083950" cy="2717390"/>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6247D980-747E-4E92-8744-4B67E66A1E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DD344800-2A12-4606-9F4D-F2EDEBC0D5F0}"/>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E8F3156-2679-449E-BE42-7AE37A7D108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4852861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Green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4" name="Picture 13">
            <a:extLst>
              <a:ext uri="{FF2B5EF4-FFF2-40B4-BE49-F238E27FC236}">
                <a16:creationId xmlns:a16="http://schemas.microsoft.com/office/drawing/2014/main" id="{5DD3FA69-ED76-43F4-BF22-8CB2EAD09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1628775" y="1028701"/>
            <a:ext cx="403860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7" name="Picture 6">
            <a:extLst>
              <a:ext uri="{FF2B5EF4-FFF2-40B4-BE49-F238E27FC236}">
                <a16:creationId xmlns:a16="http://schemas.microsoft.com/office/drawing/2014/main" id="{CC8CD9E9-A3C8-4C26-85E9-08FFC36DB3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9BF9F9D3-29D5-40E4-8DA9-61B9F2F4732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A669A3F-E673-450E-99AC-C9F87613F7D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2501622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6811039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7467-A5D5-514D-92D3-C0EB4D1C6C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A15B92-D7C3-4B4E-931A-0BCDF070A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9B82CE0-E678-5542-A3F2-FF8D34B43DB2}"/>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214E21FC-FC55-B24D-9D30-533DD92A4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165A6-B01E-5E4D-8AEC-D4B73FBDFFA2}"/>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514376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D3B4-73D4-614A-BA83-D8E3F1805C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B55887-60DC-B74E-900F-432F7FDB04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582DA7-A8C2-5149-AC10-FC62BC1C924B}"/>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DD5091C9-56D9-FE44-90E1-82A671A4A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C2E22-F68D-2F42-B79C-68012CC0E07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454212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4151-3F6E-BE44-A594-A9653DEEEB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098803C-7C15-384A-8819-51C11BDE2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E7698A-8290-5D47-B41E-72AB1B5CA8A0}"/>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3969F231-1C2C-7A45-996A-2F171C46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BDB1C-EF1F-5E40-98BB-0DD12C976A1F}"/>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4134559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4DF6-4372-CB49-85CD-C0D4B4AF8EE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3E1965-0E97-0749-B5A4-40FA8BC8CC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11D31F-49AF-8548-AFBC-1E8A6CEA22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E32E71A-D1CB-A04E-B0A6-48669AFE3DFA}"/>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6" name="Footer Placeholder 5">
            <a:extLst>
              <a:ext uri="{FF2B5EF4-FFF2-40B4-BE49-F238E27FC236}">
                <a16:creationId xmlns:a16="http://schemas.microsoft.com/office/drawing/2014/main" id="{907510AD-B756-4245-8945-764E95A2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86D5E-3A0B-594D-8521-3C1B27A6CC8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537768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2CCE-6F48-B647-B7D2-098663B589D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091739-A316-5547-AEE9-9071C1D32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C6CF9C-6491-2046-B03C-2E9E26BF8DE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5BDDC3-F440-F24D-A927-1B3918904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0AD71D-5C33-D64A-820E-6638D01F357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67FED1-1D1E-7F44-9762-2A0B07541287}"/>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8" name="Footer Placeholder 7">
            <a:extLst>
              <a:ext uri="{FF2B5EF4-FFF2-40B4-BE49-F238E27FC236}">
                <a16:creationId xmlns:a16="http://schemas.microsoft.com/office/drawing/2014/main" id="{D48E81B0-5AF8-1A4E-A8BE-D4F1E98D0A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344921-B937-4E46-92A1-3C5BA4D49D41}"/>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00190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17678098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52B1-2857-F84E-A955-470B576105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EE0D515-A328-924B-A89B-B24964200628}"/>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4" name="Footer Placeholder 3">
            <a:extLst>
              <a:ext uri="{FF2B5EF4-FFF2-40B4-BE49-F238E27FC236}">
                <a16:creationId xmlns:a16="http://schemas.microsoft.com/office/drawing/2014/main" id="{A83B1C3E-E3EA-4C49-9862-259F89EB8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DE971B-6B9C-D740-8CE9-48013AB4C7E9}"/>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461521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90C6A-D591-9A4B-B4CC-33141E218A8B}"/>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3" name="Footer Placeholder 2">
            <a:extLst>
              <a:ext uri="{FF2B5EF4-FFF2-40B4-BE49-F238E27FC236}">
                <a16:creationId xmlns:a16="http://schemas.microsoft.com/office/drawing/2014/main" id="{303AC276-6C1B-D742-B085-C31DA76B99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5A0CA-FAC5-6B40-AD3D-A56950712388}"/>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675681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1FC6-945E-774A-B5C7-B3EFD3C3AB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E73584-4171-4D48-9E6D-E3B7EB902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DFCF45-1A9C-B543-A4C5-EB5845A78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B66DE1-2CCA-2846-80EF-C1E088563E65}"/>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6" name="Footer Placeholder 5">
            <a:extLst>
              <a:ext uri="{FF2B5EF4-FFF2-40B4-BE49-F238E27FC236}">
                <a16:creationId xmlns:a16="http://schemas.microsoft.com/office/drawing/2014/main" id="{39047977-04D2-7C4D-8DB4-4F27DC8A7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2B1DE-1604-304C-9952-BBE3550A3057}"/>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368028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F9A-7F3B-2F40-BDAC-AD673CAFF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10352EF-9BAC-D54F-904E-0EA29C562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EBA1F3-8922-0A4C-99ED-DCB866FB9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3522D3-E1DB-C448-9CE1-1894CC158414}"/>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6" name="Footer Placeholder 5">
            <a:extLst>
              <a:ext uri="{FF2B5EF4-FFF2-40B4-BE49-F238E27FC236}">
                <a16:creationId xmlns:a16="http://schemas.microsoft.com/office/drawing/2014/main" id="{2D6A3C9E-E3C2-1249-BBD0-1DB72F2AC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C2BA9-F3AE-5F4F-BC72-C6B835235124}"/>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194506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B7AE-40E6-2E45-B0CA-1DBBEF12DB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CD01DD-F46E-5342-AD79-AEA0B0362F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7BA026-A9EE-6544-9A9A-DCC701800B14}"/>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CA42687C-318A-FC4E-856D-E1787C1C83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CFB1C-6C06-4E47-981D-EA4E1613E68A}"/>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963430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3F66E-73C0-F44C-B863-31AA0E9A1C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11490-440C-9849-A43C-568DCC5049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DC2928-F0A2-D94E-A29C-A2DD418E6C00}"/>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F3B2BBF8-9E5A-6543-B8B6-501F687D6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64FA9-398B-8542-92E0-BA3B4FDAB4EB}"/>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9056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3646374"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7859826"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9465C2C6-1F20-4B4A-B485-4EAC3C04663D}"/>
              </a:ext>
            </a:extLst>
          </p:cNvPr>
          <p:cNvSpPr>
            <a:spLocks noGrp="1"/>
          </p:cNvSpPr>
          <p:nvPr>
            <p:ph type="ftr" sz="quarter" idx="16"/>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8AE9564F-5D47-45EC-B551-7BC5852C799F}"/>
              </a:ext>
            </a:extLst>
          </p:cNvPr>
          <p:cNvSpPr>
            <a:spLocks noGrp="1"/>
          </p:cNvSpPr>
          <p:nvPr>
            <p:ph type="sldNum" sz="quarter" idx="17"/>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2508549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88862"/>
            <a:ext cx="5486400" cy="576913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772150" y="1325880"/>
            <a:ext cx="6103620" cy="4928300"/>
          </a:xfrm>
        </p:spPr>
        <p:txBody>
          <a:body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0" y="88570"/>
            <a:ext cx="1127751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598260" y="1325880"/>
            <a:ext cx="4533810" cy="4909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CDA3428C-491F-450E-8E34-17ED5471F4AD}"/>
              </a:ext>
            </a:extLst>
          </p:cNvPr>
          <p:cNvSpPr>
            <a:spLocks noGrp="1"/>
          </p:cNvSpPr>
          <p:nvPr>
            <p:ph type="ftr" sz="quarter" idx="15"/>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A1DC4F4E-9580-4EF2-B91C-BE45C227E78D}"/>
              </a:ext>
            </a:extLst>
          </p:cNvPr>
          <p:cNvSpPr>
            <a:spLocks noGrp="1"/>
          </p:cNvSpPr>
          <p:nvPr>
            <p:ph type="sldNum" sz="quarter" idx="16"/>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0967558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8991600" y="1092433"/>
            <a:ext cx="3200400" cy="576556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92354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8038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4811713"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6473F42A-DDF2-4B88-8A2A-08F0CC9134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8EF7831-790F-4971-A001-D60F32D04666}"/>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439DAEFE-1166-4D52-87A6-C3D9F2F76445}"/>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8027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6705600" y="1089258"/>
            <a:ext cx="5486400" cy="57687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677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98261" y="1347854"/>
            <a:ext cx="576825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23" name="Content Placeholder 3">
            <a:extLst>
              <a:ext uri="{FF2B5EF4-FFF2-40B4-BE49-F238E27FC236}">
                <a16:creationId xmlns:a16="http://schemas.microsoft.com/office/drawing/2014/main" id="{35C50785-A2A4-4A43-88A7-3F974F399D50}"/>
              </a:ext>
            </a:extLst>
          </p:cNvPr>
          <p:cNvSpPr>
            <a:spLocks noGrp="1"/>
          </p:cNvSpPr>
          <p:nvPr>
            <p:ph sz="quarter" idx="14"/>
          </p:nvPr>
        </p:nvSpPr>
        <p:spPr>
          <a:xfrm>
            <a:off x="7006590" y="1347470"/>
            <a:ext cx="4959454" cy="48006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79F96310-6F39-4DDC-995E-2454DB53EB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7CAC655-584A-4494-AB84-15016626B54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E172840C-C6FD-4FBA-A224-9C02DBF71DC4}"/>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13" name="Text Placeholder 11">
            <a:extLst>
              <a:ext uri="{FF2B5EF4-FFF2-40B4-BE49-F238E27FC236}">
                <a16:creationId xmlns:a16="http://schemas.microsoft.com/office/drawing/2014/main" id="{94D84075-6244-4950-8EB3-99C13A52227C}"/>
              </a:ext>
            </a:extLst>
          </p:cNvPr>
          <p:cNvSpPr>
            <a:spLocks noGrp="1"/>
          </p:cNvSpPr>
          <p:nvPr>
            <p:ph type="body" sz="quarter" idx="12"/>
          </p:nvPr>
        </p:nvSpPr>
        <p:spPr>
          <a:xfrm>
            <a:off x="320611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6" name="Text Placeholder 11">
            <a:extLst>
              <a:ext uri="{FF2B5EF4-FFF2-40B4-BE49-F238E27FC236}">
                <a16:creationId xmlns:a16="http://schemas.microsoft.com/office/drawing/2014/main" id="{C93372E9-51E8-4163-A303-81EEF4B82CCE}"/>
              </a:ext>
            </a:extLst>
          </p:cNvPr>
          <p:cNvSpPr>
            <a:spLocks noGrp="1"/>
          </p:cNvSpPr>
          <p:nvPr>
            <p:ph type="body" sz="quarter" idx="15"/>
          </p:nvPr>
        </p:nvSpPr>
        <p:spPr>
          <a:xfrm>
            <a:off x="6254115"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7" name="Text Placeholder 11">
            <a:extLst>
              <a:ext uri="{FF2B5EF4-FFF2-40B4-BE49-F238E27FC236}">
                <a16:creationId xmlns:a16="http://schemas.microsoft.com/office/drawing/2014/main" id="{7EEB277D-6A76-4A35-87C3-6849CB85DEDC}"/>
              </a:ext>
            </a:extLst>
          </p:cNvPr>
          <p:cNvSpPr>
            <a:spLocks noGrp="1"/>
          </p:cNvSpPr>
          <p:nvPr>
            <p:ph type="body" sz="quarter" idx="16"/>
          </p:nvPr>
        </p:nvSpPr>
        <p:spPr>
          <a:xfrm>
            <a:off x="931354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2" name="Footer Placeholder 1">
            <a:extLst>
              <a:ext uri="{FF2B5EF4-FFF2-40B4-BE49-F238E27FC236}">
                <a16:creationId xmlns:a16="http://schemas.microsoft.com/office/drawing/2014/main" id="{BCB97ED4-6A94-4F9E-A6B9-BBAF3CA36C50}"/>
              </a:ext>
            </a:extLst>
          </p:cNvPr>
          <p:cNvSpPr>
            <a:spLocks noGrp="1"/>
          </p:cNvSpPr>
          <p:nvPr>
            <p:ph type="ftr" sz="quarter" idx="17"/>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3E6DC570-CC53-4238-8CD2-0A22FB3A5A34}"/>
              </a:ext>
            </a:extLst>
          </p:cNvPr>
          <p:cNvSpPr>
            <a:spLocks noGrp="1"/>
          </p:cNvSpPr>
          <p:nvPr>
            <p:ph type="sldNum" sz="quarter" idx="18"/>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9201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11027683"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1" name="Rectangle 10">
            <a:extLst>
              <a:ext uri="{FF2B5EF4-FFF2-40B4-BE49-F238E27FC236}">
                <a16:creationId xmlns:a16="http://schemas.microsoft.com/office/drawing/2014/main" id="{1CEE3668-FA34-4379-9E79-33804C514D37}"/>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429F1A59-AD08-471F-A41D-917A9C230D6F}"/>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1023E833-B0DB-4F64-9A4B-DB56DA96523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763736269"/>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110265"/>
            <a:ext cx="11231789" cy="965456"/>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t"/>
          <a:lstStyle/>
          <a:p>
            <a:endParaRPr dirty="0"/>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 xmlns:ma14="http://schemas.microsoft.com/office/mac/drawingml/2011/main" val="1"/>
            </a:ext>
          </a:extLst>
        </p:spPr>
        <p:txBody>
          <a:bodyPr lIns="0" tIns="76200" rIns="0" bIns="76200" anchor="t"/>
          <a:lstStyle/>
          <a:p>
            <a:r>
              <a:rPr dirty="0"/>
              <a:t>Body Level One</a:t>
            </a:r>
          </a:p>
          <a:p>
            <a:pPr lvl="1"/>
            <a:r>
              <a:rPr dirty="0"/>
              <a:t>Body Level Two</a:t>
            </a:r>
          </a:p>
          <a:p>
            <a:pPr lvl="2"/>
            <a:r>
              <a:rPr dirty="0"/>
              <a:t>Body Level Three</a:t>
            </a:r>
          </a:p>
        </p:txBody>
      </p:sp>
      <p:pic>
        <p:nvPicPr>
          <p:cNvPr id="13" name="Picture 12">
            <a:extLst>
              <a:ext uri="{FF2B5EF4-FFF2-40B4-BE49-F238E27FC236}">
                <a16:creationId xmlns:a16="http://schemas.microsoft.com/office/drawing/2014/main" id="{583FB04E-3BA3-4BE1-BF07-9EA77830D36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Rectangle 13">
            <a:extLst>
              <a:ext uri="{FF2B5EF4-FFF2-40B4-BE49-F238E27FC236}">
                <a16:creationId xmlns:a16="http://schemas.microsoft.com/office/drawing/2014/main" id="{6C01FB9E-FC5C-4697-A03D-8B6B60A4B6BF}"/>
              </a:ext>
            </a:extLst>
          </p:cNvPr>
          <p:cNvSpPr/>
          <p:nvPr userDrawn="1"/>
        </p:nvSpPr>
        <p:spPr>
          <a:xfrm>
            <a:off x="1" y="1079733"/>
            <a:ext cx="12191999" cy="9144"/>
          </a:xfrm>
          <a:prstGeom prst="rect">
            <a:avLst/>
          </a:prstGeom>
          <a:gradFill>
            <a:gsLst>
              <a:gs pos="100000">
                <a:schemeClr val="accent6">
                  <a:alpha val="0"/>
                </a:schemeClr>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14">
            <a:extLst>
              <a:ext uri="{FF2B5EF4-FFF2-40B4-BE49-F238E27FC236}">
                <a16:creationId xmlns:a16="http://schemas.microsoft.com/office/drawing/2014/main" id="{316F543B-2D82-4F98-B602-BFB8A563369B}"/>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2" name="Footer Placeholder 1">
            <a:extLst>
              <a:ext uri="{FF2B5EF4-FFF2-40B4-BE49-F238E27FC236}">
                <a16:creationId xmlns:a16="http://schemas.microsoft.com/office/drawing/2014/main" id="{24116873-45E7-46F6-A826-850467919D04}"/>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dirty="0"/>
              <a:t>©Solace  |  Proprietary &amp; Confidential</a:t>
            </a:r>
          </a:p>
        </p:txBody>
      </p:sp>
      <p:sp>
        <p:nvSpPr>
          <p:cNvPr id="3" name="Slide Number Placeholder 2">
            <a:extLst>
              <a:ext uri="{FF2B5EF4-FFF2-40B4-BE49-F238E27FC236}">
                <a16:creationId xmlns:a16="http://schemas.microsoft.com/office/drawing/2014/main" id="{CE485F9E-8CD5-4224-9C4D-D69BC7F87241}"/>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40" r:id="rId2"/>
    <p:sldLayoutId id="2147483781" r:id="rId3"/>
    <p:sldLayoutId id="2147483739" r:id="rId4"/>
    <p:sldLayoutId id="2147483737" r:id="rId5"/>
    <p:sldLayoutId id="2147483738" r:id="rId6"/>
    <p:sldLayoutId id="2147483733" r:id="rId7"/>
    <p:sldLayoutId id="2147483782" r:id="rId8"/>
    <p:sldLayoutId id="2147483735" r:id="rId9"/>
    <p:sldLayoutId id="2147483741" r:id="rId10"/>
    <p:sldLayoutId id="2147483785" r:id="rId11"/>
    <p:sldLayoutId id="2147483787" r:id="rId12"/>
    <p:sldLayoutId id="2147483788" r:id="rId13"/>
  </p:sldLayoutIdLst>
  <p:transition spd="med"/>
  <p:hf hdr="0" dt="0"/>
  <p:txStyles>
    <p:titleStyle>
      <a:lvl1pPr marL="0" marR="0" indent="0" algn="l" defTabSz="409575" eaLnBrk="1" latinLnBrk="0" hangingPunct="1">
        <a:lnSpc>
          <a:spcPct val="100000"/>
        </a:lnSpc>
        <a:spcBef>
          <a:spcPts val="0"/>
        </a:spcBef>
        <a:spcAft>
          <a:spcPts val="0"/>
        </a:spcAft>
        <a:buClrTx/>
        <a:buSzTx/>
        <a:buFontTx/>
        <a:buNone/>
        <a:tabLst/>
        <a:defRPr sz="36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0" marR="0" indent="1143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eaLnBrk="1" latinLnBrk="0" hangingPunct="1">
        <a:lnSpc>
          <a:spcPct val="100000"/>
        </a:lnSpc>
        <a:spcBef>
          <a:spcPts val="600"/>
        </a:spcBef>
        <a:spcAft>
          <a:spcPts val="0"/>
        </a:spcAft>
        <a:buClr>
          <a:srgbClr val="00AD93"/>
        </a:buClr>
        <a:buSzPct val="100000"/>
        <a:buFont typeface="Arial" panose="020B0604020202020204" pitchFamily="34" charset="0"/>
        <a:buChar char="•"/>
        <a:tabLst/>
        <a:defRPr sz="3200" b="1"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653257" marR="0" indent="-187325" algn="l" defTabSz="409575" eaLnBrk="1" latinLnBrk="0" hangingPunct="1">
        <a:lnSpc>
          <a:spcPct val="100000"/>
        </a:lnSpc>
        <a:spcBef>
          <a:spcPts val="600"/>
        </a:spcBef>
        <a:spcAft>
          <a:spcPts val="0"/>
        </a:spcAft>
        <a:buClrTx/>
        <a:buSzPct val="100000"/>
        <a:buFont typeface="Open Sans" panose="020B0606030504020204" pitchFamily="34" charset="0"/>
        <a:buChar char="–"/>
        <a:tabLst/>
        <a:defRPr sz="28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2pPr>
      <a:lvl3pPr marL="942182" marR="0" indent="-121444" algn="l" defTabSz="409575" eaLnBrk="1" latinLnBrk="0" hangingPunct="1">
        <a:lnSpc>
          <a:spcPct val="100000"/>
        </a:lnSpc>
        <a:spcBef>
          <a:spcPts val="600"/>
        </a:spcBef>
        <a:spcAft>
          <a:spcPts val="0"/>
        </a:spcAft>
        <a:buClrTx/>
        <a:buSzPct val="70000"/>
        <a:buFont typeface="Arial" panose="020B0604020202020204" pitchFamily="34" charset="0"/>
        <a:buChar char="•"/>
        <a:tabLst/>
        <a:defRPr sz="20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3pPr>
      <a:lvl4pPr marL="89535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493673"/>
            <a:ext cx="11231789" cy="689882"/>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t"/>
          <a:lstStyle/>
          <a:p>
            <a:r>
              <a:rPr dirty="0"/>
              <a:t>Title Text</a:t>
            </a:r>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 xmlns:ma14="http://schemas.microsoft.com/office/mac/drawingml/2011/main" val="1"/>
            </a:ext>
          </a:extLst>
        </p:spPr>
        <p:txBody>
          <a:bodyPr lIns="0" tIns="76200" rIns="0" bIns="76200" anchor="t"/>
          <a:lstStyle/>
          <a:p>
            <a:r>
              <a:rPr dirty="0"/>
              <a:t>Body Level One</a:t>
            </a:r>
          </a:p>
          <a:p>
            <a:pPr lvl="1"/>
            <a:r>
              <a:rPr dirty="0"/>
              <a:t>Body Level Two</a:t>
            </a:r>
          </a:p>
          <a:p>
            <a:pPr lvl="2"/>
            <a:r>
              <a:rPr dirty="0"/>
              <a:t>Body Level Three</a:t>
            </a:r>
          </a:p>
        </p:txBody>
      </p:sp>
      <p:sp>
        <p:nvSpPr>
          <p:cNvPr id="12" name="Footer Placeholder 1">
            <a:extLst>
              <a:ext uri="{FF2B5EF4-FFF2-40B4-BE49-F238E27FC236}">
                <a16:creationId xmlns:a16="http://schemas.microsoft.com/office/drawing/2014/main" id="{D8493C74-660E-482B-97CB-2638FD394001}"/>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a:t>©Solace  |  Proprietary &amp; Confidential</a:t>
            </a:r>
            <a:endParaRPr lang="en-US" sz="800" dirty="0"/>
          </a:p>
        </p:txBody>
      </p:sp>
      <p:sp>
        <p:nvSpPr>
          <p:cNvPr id="14" name="Slide Number Placeholder 2">
            <a:extLst>
              <a:ext uri="{FF2B5EF4-FFF2-40B4-BE49-F238E27FC236}">
                <a16:creationId xmlns:a16="http://schemas.microsoft.com/office/drawing/2014/main" id="{CB3567D4-4F5D-40F9-9EB3-DA5B4B7EAE8B}"/>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8199917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83" r:id="rId3"/>
    <p:sldLayoutId id="2147483786" r:id="rId4"/>
    <p:sldLayoutId id="2147483784" r:id="rId5"/>
    <p:sldLayoutId id="2147483780" r:id="rId6"/>
    <p:sldLayoutId id="2147483779" r:id="rId7"/>
    <p:sldLayoutId id="2147483775" r:id="rId8"/>
    <p:sldLayoutId id="2147483776" r:id="rId9"/>
    <p:sldLayoutId id="2147483777" r:id="rId10"/>
    <p:sldLayoutId id="2147483778" r:id="rId11"/>
  </p:sldLayoutIdLst>
  <p:transition spd="med"/>
  <p:hf hdr="0" dt="0"/>
  <p:txStyles>
    <p:title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latinLnBrk="0">
        <a:lnSpc>
          <a:spcPct val="120000"/>
        </a:lnSpc>
        <a:spcBef>
          <a:spcPts val="600"/>
        </a:spcBef>
        <a:spcAft>
          <a:spcPts val="300"/>
        </a:spcAft>
        <a:buClr>
          <a:srgbClr val="00AD93"/>
        </a:buClr>
        <a:buSzPct val="100000"/>
        <a:buFont typeface="Arial" panose="020B0604020202020204" pitchFamily="34" charset="0"/>
        <a:buChar char="•"/>
        <a:tabLst/>
        <a:defRPr sz="2400" b="1"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653257" marR="0" indent="-187325" algn="l" defTabSz="409575" latinLnBrk="0">
        <a:lnSpc>
          <a:spcPct val="120000"/>
        </a:lnSpc>
        <a:spcBef>
          <a:spcPts val="600"/>
        </a:spcBef>
        <a:spcAft>
          <a:spcPts val="300"/>
        </a:spcAft>
        <a:buClrTx/>
        <a:buSzPct val="100000"/>
        <a:buFont typeface="Open Sans" panose="020B0606030504020204" pitchFamily="34" charset="0"/>
        <a:buChar char="–"/>
        <a:tabLst/>
        <a:defRPr sz="2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2pPr>
      <a:lvl3pPr marL="942182" marR="0" indent="-121444" algn="l" defTabSz="409575" latinLnBrk="0">
        <a:lnSpc>
          <a:spcPct val="120000"/>
        </a:lnSpc>
        <a:spcBef>
          <a:spcPts val="600"/>
        </a:spcBef>
        <a:spcAft>
          <a:spcPts val="300"/>
        </a:spcAft>
        <a:buClrTx/>
        <a:buSzPct val="70000"/>
        <a:buFont typeface="Arial" panose="020B0604020202020204" pitchFamily="34" charset="0"/>
        <a:buChar char="•"/>
        <a:tabLst/>
        <a:defRPr sz="1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3pPr>
      <a:lvl4pPr marL="89535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BE6D7-45CF-C440-BAE8-56BB8E17A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E89704-3E46-2F44-A747-902FBE4C8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B0EC54-47BA-7547-9D6F-B97287B8B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E11B16EB-839B-F34B-A9EC-8D89852AF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70704-63FD-3343-85AB-AFEC66B500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4332F-7622-C44A-A316-11507EBB0905}" type="slidenum">
              <a:rPr lang="en-US" smtClean="0"/>
              <a:t>‹#›</a:t>
            </a:fld>
            <a:endParaRPr lang="en-US"/>
          </a:p>
        </p:txBody>
      </p:sp>
    </p:spTree>
    <p:extLst>
      <p:ext uri="{BB962C8B-B14F-4D97-AF65-F5344CB8AC3E}">
        <p14:creationId xmlns:p14="http://schemas.microsoft.com/office/powerpoint/2010/main" val="186287907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3D305-21EA-0E4F-94A8-4DF63C8F6C6C}"/>
              </a:ext>
            </a:extLst>
          </p:cNvPr>
          <p:cNvSpPr>
            <a:spLocks noGrp="1"/>
          </p:cNvSpPr>
          <p:nvPr>
            <p:ph type="title"/>
          </p:nvPr>
        </p:nvSpPr>
        <p:spPr>
          <a:xfrm>
            <a:off x="1535963" y="942974"/>
            <a:ext cx="6826159" cy="2894787"/>
          </a:xfrm>
        </p:spPr>
        <p:txBody>
          <a:bodyPr/>
          <a:lstStyle/>
          <a:p>
            <a:r>
              <a:rPr lang="en-US" dirty="0"/>
              <a:t>Central Data Exchange Demo</a:t>
            </a:r>
          </a:p>
        </p:txBody>
      </p:sp>
      <p:sp>
        <p:nvSpPr>
          <p:cNvPr id="2" name="Rectangle 1">
            <a:extLst>
              <a:ext uri="{FF2B5EF4-FFF2-40B4-BE49-F238E27FC236}">
                <a16:creationId xmlns:a16="http://schemas.microsoft.com/office/drawing/2014/main" id="{81138355-5D6D-E34B-BFE3-13A6F65E96B5}"/>
              </a:ext>
            </a:extLst>
          </p:cNvPr>
          <p:cNvSpPr/>
          <p:nvPr/>
        </p:nvSpPr>
        <p:spPr>
          <a:xfrm>
            <a:off x="1535963" y="2698007"/>
            <a:ext cx="1765227" cy="507831"/>
          </a:xfrm>
          <a:prstGeom prst="rect">
            <a:avLst/>
          </a:prstGeom>
        </p:spPr>
        <p:txBody>
          <a:bodyPr wrap="none">
            <a:spAutoFit/>
          </a:bodyPr>
          <a:lstStyle/>
          <a:p>
            <a:r>
              <a:rPr lang="en-US" dirty="0"/>
              <a:t>Storyboard</a:t>
            </a:r>
          </a:p>
        </p:txBody>
      </p:sp>
    </p:spTree>
    <p:extLst>
      <p:ext uri="{BB962C8B-B14F-4D97-AF65-F5344CB8AC3E}">
        <p14:creationId xmlns:p14="http://schemas.microsoft.com/office/powerpoint/2010/main" val="10786512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User can register new topics that they wish to share on the central broker</a:t>
            </a:r>
          </a:p>
          <a:p>
            <a:r>
              <a:rPr lang="en-US" sz="2400" b="0" dirty="0"/>
              <a:t>Access control as to which agencies can access these topics, can also be indicated</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 Registration</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10</a:t>
            </a:fld>
            <a:endParaRPr lang="en-US" dirty="0"/>
          </a:p>
        </p:txBody>
      </p:sp>
      <p:pic>
        <p:nvPicPr>
          <p:cNvPr id="5" name="Picture 4">
            <a:extLst>
              <a:ext uri="{FF2B5EF4-FFF2-40B4-BE49-F238E27FC236}">
                <a16:creationId xmlns:a16="http://schemas.microsoft.com/office/drawing/2014/main" id="{9493BB79-8D21-1F43-AB9D-14DE609CDF3D}"/>
              </a:ext>
            </a:extLst>
          </p:cNvPr>
          <p:cNvPicPr>
            <a:picLocks noChangeAspect="1"/>
          </p:cNvPicPr>
          <p:nvPr/>
        </p:nvPicPr>
        <p:blipFill>
          <a:blip r:embed="rId2"/>
          <a:stretch>
            <a:fillRect/>
          </a:stretch>
        </p:blipFill>
        <p:spPr>
          <a:xfrm>
            <a:off x="3276636" y="1337310"/>
            <a:ext cx="8766961" cy="4241855"/>
          </a:xfrm>
          <a:prstGeom prst="rect">
            <a:avLst/>
          </a:prstGeom>
        </p:spPr>
      </p:pic>
    </p:spTree>
    <p:extLst>
      <p:ext uri="{BB962C8B-B14F-4D97-AF65-F5344CB8AC3E}">
        <p14:creationId xmlns:p14="http://schemas.microsoft.com/office/powerpoint/2010/main" val="42437768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Provides an example of various data streams consumed from different agencies and geospatially maps it</a:t>
            </a:r>
          </a:p>
          <a:p>
            <a:r>
              <a:rPr lang="en-US" sz="2400" b="0" dirty="0"/>
              <a:t>Raw image data is also processed through a image analysis and based on the output, is further to other subtopics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Analytics &amp; Mapping Example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11</a:t>
            </a:fld>
            <a:endParaRPr lang="en-US" dirty="0"/>
          </a:p>
        </p:txBody>
      </p:sp>
      <p:pic>
        <p:nvPicPr>
          <p:cNvPr id="6" name="Picture 5" descr="A close up of a map&#10;&#10;Description automatically generated">
            <a:extLst>
              <a:ext uri="{FF2B5EF4-FFF2-40B4-BE49-F238E27FC236}">
                <a16:creationId xmlns:a16="http://schemas.microsoft.com/office/drawing/2014/main" id="{4A284ADD-9358-2643-83FC-663930326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218" y="1337310"/>
            <a:ext cx="8450233" cy="4773061"/>
          </a:xfrm>
          <a:prstGeom prst="rect">
            <a:avLst/>
          </a:prstGeom>
        </p:spPr>
      </p:pic>
    </p:spTree>
    <p:extLst>
      <p:ext uri="{BB962C8B-B14F-4D97-AF65-F5344CB8AC3E}">
        <p14:creationId xmlns:p14="http://schemas.microsoft.com/office/powerpoint/2010/main" val="4557142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This view is accessed by login in via the login console using username: admin password: pass</a:t>
            </a:r>
          </a:p>
          <a:p>
            <a:r>
              <a:rPr lang="en-US" sz="2200" b="0" dirty="0"/>
              <a:t>User can view a complete log of all messages published and further search based on key words or individuals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Message Log</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12</a:t>
            </a:fld>
            <a:endParaRPr lang="en-US" dirty="0"/>
          </a:p>
        </p:txBody>
      </p:sp>
      <p:pic>
        <p:nvPicPr>
          <p:cNvPr id="5" name="Picture 4">
            <a:extLst>
              <a:ext uri="{FF2B5EF4-FFF2-40B4-BE49-F238E27FC236}">
                <a16:creationId xmlns:a16="http://schemas.microsoft.com/office/drawing/2014/main" id="{68D52675-170E-4F46-A514-778170C32ED4}"/>
              </a:ext>
            </a:extLst>
          </p:cNvPr>
          <p:cNvPicPr>
            <a:picLocks noChangeAspect="1"/>
          </p:cNvPicPr>
          <p:nvPr/>
        </p:nvPicPr>
        <p:blipFill>
          <a:blip r:embed="rId2"/>
          <a:stretch>
            <a:fillRect/>
          </a:stretch>
        </p:blipFill>
        <p:spPr>
          <a:xfrm>
            <a:off x="3573780" y="1337310"/>
            <a:ext cx="8008619" cy="4258872"/>
          </a:xfrm>
          <a:prstGeom prst="rect">
            <a:avLst/>
          </a:prstGeom>
        </p:spPr>
      </p:pic>
    </p:spTree>
    <p:extLst>
      <p:ext uri="{BB962C8B-B14F-4D97-AF65-F5344CB8AC3E}">
        <p14:creationId xmlns:p14="http://schemas.microsoft.com/office/powerpoint/2010/main" val="20335161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1800" b="0" dirty="0"/>
              <a:t>This view is accessed by login in via the login console using username: admin password: pass</a:t>
            </a:r>
          </a:p>
          <a:p>
            <a:r>
              <a:rPr lang="en-US" sz="1800" b="0" dirty="0"/>
              <a:t>User can view the registration information provided by the agencies and further utilize it to create a bridge between the agencies broker and the central broker</a:t>
            </a:r>
          </a:p>
          <a:p>
            <a:r>
              <a:rPr lang="en-US" sz="1800" b="0" dirty="0"/>
              <a:t>Clicking yes will trigger the SEMP call and create a bridge from the central broker to the agency broker using the information provided</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Agency</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dirty="0"/>
              <a:t>©Solace  |  Proprietary &amp; Confidential</a:t>
            </a:r>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13</a:t>
            </a:fld>
            <a:endParaRPr lang="en-US" dirty="0"/>
          </a:p>
        </p:txBody>
      </p:sp>
      <p:pic>
        <p:nvPicPr>
          <p:cNvPr id="7" name="Picture 6">
            <a:extLst>
              <a:ext uri="{FF2B5EF4-FFF2-40B4-BE49-F238E27FC236}">
                <a16:creationId xmlns:a16="http://schemas.microsoft.com/office/drawing/2014/main" id="{F63E1E38-DB3B-BA47-B412-F995E2FF4CB4}"/>
              </a:ext>
            </a:extLst>
          </p:cNvPr>
          <p:cNvPicPr>
            <a:picLocks noChangeAspect="1"/>
          </p:cNvPicPr>
          <p:nvPr/>
        </p:nvPicPr>
        <p:blipFill>
          <a:blip r:embed="rId2"/>
          <a:stretch>
            <a:fillRect/>
          </a:stretch>
        </p:blipFill>
        <p:spPr>
          <a:xfrm>
            <a:off x="3254736" y="1337310"/>
            <a:ext cx="8788861" cy="4228603"/>
          </a:xfrm>
          <a:prstGeom prst="rect">
            <a:avLst/>
          </a:prstGeom>
        </p:spPr>
      </p:pic>
    </p:spTree>
    <p:extLst>
      <p:ext uri="{BB962C8B-B14F-4D97-AF65-F5344CB8AC3E}">
        <p14:creationId xmlns:p14="http://schemas.microsoft.com/office/powerpoint/2010/main" val="38154532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000" b="0" dirty="0"/>
              <a:t>This view is accessed by login in via the login console using username: admin password: pass</a:t>
            </a:r>
          </a:p>
          <a:p>
            <a:r>
              <a:rPr lang="en-US" sz="2000" b="0" dirty="0"/>
              <a:t>Administrator can view the Topic information provided by the agencies and subsequently approve or deny the agency to start publishing to the topic on the central broker</a:t>
            </a:r>
          </a:p>
          <a:p>
            <a:r>
              <a:rPr lang="en-US" sz="2000" b="0" dirty="0"/>
              <a:t>Upon clicking yes a SEMP call is triggered to create the topic in the relevant ACLs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14</a:t>
            </a:fld>
            <a:endParaRPr lang="en-US" dirty="0"/>
          </a:p>
        </p:txBody>
      </p:sp>
      <p:pic>
        <p:nvPicPr>
          <p:cNvPr id="5" name="Picture 4">
            <a:extLst>
              <a:ext uri="{FF2B5EF4-FFF2-40B4-BE49-F238E27FC236}">
                <a16:creationId xmlns:a16="http://schemas.microsoft.com/office/drawing/2014/main" id="{B3470098-E508-7641-B510-A71414FD7EDA}"/>
              </a:ext>
            </a:extLst>
          </p:cNvPr>
          <p:cNvPicPr>
            <a:picLocks noChangeAspect="1"/>
          </p:cNvPicPr>
          <p:nvPr/>
        </p:nvPicPr>
        <p:blipFill>
          <a:blip r:embed="rId2"/>
          <a:stretch>
            <a:fillRect/>
          </a:stretch>
        </p:blipFill>
        <p:spPr>
          <a:xfrm>
            <a:off x="3405570" y="1556987"/>
            <a:ext cx="8340457" cy="3744026"/>
          </a:xfrm>
          <a:prstGeom prst="rect">
            <a:avLst/>
          </a:prstGeom>
        </p:spPr>
      </p:pic>
    </p:spTree>
    <p:extLst>
      <p:ext uri="{BB962C8B-B14F-4D97-AF65-F5344CB8AC3E}">
        <p14:creationId xmlns:p14="http://schemas.microsoft.com/office/powerpoint/2010/main" val="31031816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67F6-EFEC-934D-B653-7B0BF2A6CEE7}"/>
              </a:ext>
            </a:extLst>
          </p:cNvPr>
          <p:cNvSpPr>
            <a:spLocks noGrp="1"/>
          </p:cNvSpPr>
          <p:nvPr>
            <p:ph type="title"/>
          </p:nvPr>
        </p:nvSpPr>
        <p:spPr>
          <a:xfrm>
            <a:off x="801099" y="1396289"/>
            <a:ext cx="5006336" cy="1325563"/>
          </a:xfrm>
        </p:spPr>
        <p:txBody>
          <a:bodyPr>
            <a:normAutofit/>
          </a:bodyPr>
          <a:lstStyle/>
          <a:p>
            <a:r>
              <a:rPr lang="en-US" dirty="0"/>
              <a:t>Map Demonstration Analytics</a:t>
            </a:r>
          </a:p>
        </p:txBody>
      </p:sp>
      <p:sp>
        <p:nvSpPr>
          <p:cNvPr id="10" name="Content Placeholder 9">
            <a:extLst>
              <a:ext uri="{FF2B5EF4-FFF2-40B4-BE49-F238E27FC236}">
                <a16:creationId xmlns:a16="http://schemas.microsoft.com/office/drawing/2014/main" id="{A336C2A0-81FB-4825-8110-4E4A1CE02D22}"/>
              </a:ext>
            </a:extLst>
          </p:cNvPr>
          <p:cNvSpPr>
            <a:spLocks noGrp="1"/>
          </p:cNvSpPr>
          <p:nvPr>
            <p:ph idx="1"/>
          </p:nvPr>
        </p:nvSpPr>
        <p:spPr>
          <a:xfrm>
            <a:off x="805543" y="2871982"/>
            <a:ext cx="5006336" cy="3181684"/>
          </a:xfrm>
        </p:spPr>
        <p:txBody>
          <a:bodyPr anchor="t">
            <a:normAutofit/>
          </a:bodyPr>
          <a:lstStyle/>
          <a:p>
            <a:r>
              <a:rPr lang="en-US" sz="1800" dirty="0"/>
              <a:t>We provided a demonstration for the consumer to see how the data comes together through the google maps demo. </a:t>
            </a:r>
          </a:p>
        </p:txBody>
      </p:sp>
      <p:sp>
        <p:nvSpPr>
          <p:cNvPr id="13"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A7C29D5D-854A-CD4F-8145-D5F2B7117531}"/>
              </a:ext>
            </a:extLst>
          </p:cNvPr>
          <p:cNvPicPr>
            <a:picLocks noChangeAspect="1"/>
          </p:cNvPicPr>
          <p:nvPr/>
        </p:nvPicPr>
        <p:blipFill rotWithShape="1">
          <a:blip r:embed="rId3"/>
          <a:srcRect l="25737" r="18922" b="-1"/>
          <a:stretch/>
        </p:blipFill>
        <p:spPr>
          <a:xfrm>
            <a:off x="6096000" y="10"/>
            <a:ext cx="6096000"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0396206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C385-3432-BA41-9925-66CD3373BFAE}"/>
              </a:ext>
            </a:extLst>
          </p:cNvPr>
          <p:cNvSpPr>
            <a:spLocks noGrp="1"/>
          </p:cNvSpPr>
          <p:nvPr>
            <p:ph type="title"/>
          </p:nvPr>
        </p:nvSpPr>
        <p:spPr>
          <a:xfrm>
            <a:off x="648929" y="629266"/>
            <a:ext cx="3651467" cy="1676603"/>
          </a:xfrm>
        </p:spPr>
        <p:txBody>
          <a:bodyPr>
            <a:normAutofit fontScale="90000"/>
          </a:bodyPr>
          <a:lstStyle/>
          <a:p>
            <a:r>
              <a:rPr lang="en-US" dirty="0"/>
              <a:t>Demonstration with Map Analytics</a:t>
            </a:r>
          </a:p>
        </p:txBody>
      </p:sp>
      <p:sp>
        <p:nvSpPr>
          <p:cNvPr id="10" name="Content Placeholder 9">
            <a:extLst>
              <a:ext uri="{FF2B5EF4-FFF2-40B4-BE49-F238E27FC236}">
                <a16:creationId xmlns:a16="http://schemas.microsoft.com/office/drawing/2014/main" id="{831D045D-7106-42B5-B470-A84C909AABBE}"/>
              </a:ext>
            </a:extLst>
          </p:cNvPr>
          <p:cNvSpPr>
            <a:spLocks noGrp="1"/>
          </p:cNvSpPr>
          <p:nvPr>
            <p:ph idx="1"/>
          </p:nvPr>
        </p:nvSpPr>
        <p:spPr>
          <a:xfrm>
            <a:off x="672994" y="2967786"/>
            <a:ext cx="3651466" cy="3785419"/>
          </a:xfrm>
        </p:spPr>
        <p:txBody>
          <a:bodyPr>
            <a:normAutofit lnSpcReduction="10000"/>
          </a:bodyPr>
          <a:lstStyle/>
          <a:p>
            <a:r>
              <a:rPr lang="en-US" sz="1800" dirty="0"/>
              <a:t>Temperature Data from the NEA agency. (GOV/NEA/1/</a:t>
            </a:r>
            <a:r>
              <a:rPr lang="en-US" sz="1800" dirty="0" err="1"/>
              <a:t>temp_data</a:t>
            </a:r>
            <a:r>
              <a:rPr lang="en-US" sz="1800" dirty="0"/>
              <a:t>/raw/[</a:t>
            </a:r>
            <a:r>
              <a:rPr lang="en-US" sz="1800" dirty="0" err="1"/>
              <a:t>lat</a:t>
            </a:r>
            <a:r>
              <a:rPr lang="en-US" sz="1800" dirty="0"/>
              <a:t>]/[long])</a:t>
            </a:r>
          </a:p>
          <a:p>
            <a:r>
              <a:rPr lang="en-US" sz="1800" dirty="0"/>
              <a:t>Rain Data from the NEA agency. (GOV/NEA/1/</a:t>
            </a:r>
            <a:r>
              <a:rPr lang="en-US" sz="1800" dirty="0" err="1"/>
              <a:t>rain_data</a:t>
            </a:r>
            <a:r>
              <a:rPr lang="en-US" sz="1800" dirty="0"/>
              <a:t>/raw/[</a:t>
            </a:r>
            <a:r>
              <a:rPr lang="en-US" sz="1800" dirty="0" err="1"/>
              <a:t>lat</a:t>
            </a:r>
            <a:r>
              <a:rPr lang="en-US" sz="1800" dirty="0"/>
              <a:t>]/[long])</a:t>
            </a:r>
          </a:p>
          <a:p>
            <a:r>
              <a:rPr lang="en-US" sz="1800" dirty="0"/>
              <a:t>Traffic Patrol from the LTA agency. (GOV/LTA/1/</a:t>
            </a:r>
            <a:r>
              <a:rPr lang="en-US" sz="1800" dirty="0" err="1"/>
              <a:t>taxi_data</a:t>
            </a:r>
            <a:r>
              <a:rPr lang="en-US" sz="1800" dirty="0"/>
              <a:t>/raw)</a:t>
            </a:r>
          </a:p>
          <a:p>
            <a:r>
              <a:rPr lang="en-US" sz="1800" dirty="0"/>
              <a:t>Traffic Images from the LTA agency. (GOV/LTA/1/</a:t>
            </a:r>
            <a:r>
              <a:rPr lang="en-US" sz="1800" dirty="0" err="1"/>
              <a:t>img_data</a:t>
            </a:r>
            <a:r>
              <a:rPr lang="en-US" sz="1800" dirty="0"/>
              <a:t>/raw)</a:t>
            </a:r>
          </a:p>
          <a:p>
            <a:r>
              <a:rPr lang="en-US" sz="1800" dirty="0"/>
              <a:t>Hospital Location from the MHA agency. </a:t>
            </a:r>
          </a:p>
        </p:txBody>
      </p:sp>
      <p:pic>
        <p:nvPicPr>
          <p:cNvPr id="8" name="Content Placeholder 4">
            <a:extLst>
              <a:ext uri="{FF2B5EF4-FFF2-40B4-BE49-F238E27FC236}">
                <a16:creationId xmlns:a16="http://schemas.microsoft.com/office/drawing/2014/main" id="{354C4C05-EC04-E647-ACE5-9041EEF7A46E}"/>
              </a:ext>
            </a:extLst>
          </p:cNvPr>
          <p:cNvPicPr>
            <a:picLocks noChangeAspect="1"/>
          </p:cNvPicPr>
          <p:nvPr/>
        </p:nvPicPr>
        <p:blipFill rotWithShape="1">
          <a:blip r:embed="rId2"/>
          <a:srcRect l="4180" t="-2" r="28093"/>
          <a:stretch/>
        </p:blipFill>
        <p:spPr>
          <a:xfrm>
            <a:off x="4482790" y="10"/>
            <a:ext cx="7709210" cy="6857990"/>
          </a:xfrm>
          <a:prstGeom prst="rect">
            <a:avLst/>
          </a:prstGeom>
          <a:effectLst/>
        </p:spPr>
      </p:pic>
    </p:spTree>
    <p:extLst>
      <p:ext uri="{BB962C8B-B14F-4D97-AF65-F5344CB8AC3E}">
        <p14:creationId xmlns:p14="http://schemas.microsoft.com/office/powerpoint/2010/main" val="3682343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32DEB71-7826-974F-87AC-0C2B50632CF7}"/>
              </a:ext>
            </a:extLst>
          </p:cNvPr>
          <p:cNvPicPr>
            <a:picLocks noChangeAspect="1"/>
          </p:cNvPicPr>
          <p:nvPr/>
        </p:nvPicPr>
        <p:blipFill rotWithShape="1">
          <a:blip r:embed="rId2"/>
          <a:srcRect l="1" t="-6343" r="-10124" b="-1"/>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381EA5-00FE-D846-B3BE-2541D6DE0DC1}"/>
              </a:ext>
            </a:extLst>
          </p:cNvPr>
          <p:cNvSpPr>
            <a:spLocks noGrp="1"/>
          </p:cNvSpPr>
          <p:nvPr>
            <p:ph type="title"/>
          </p:nvPr>
        </p:nvSpPr>
        <p:spPr>
          <a:xfrm>
            <a:off x="7851031" y="632990"/>
            <a:ext cx="4062643" cy="1043409"/>
          </a:xfrm>
        </p:spPr>
        <p:txBody>
          <a:bodyPr>
            <a:normAutofit fontScale="90000"/>
          </a:bodyPr>
          <a:lstStyle/>
          <a:p>
            <a:r>
              <a:rPr lang="en-US" sz="3600" dirty="0"/>
              <a:t>Event-Driven Analytics</a:t>
            </a:r>
          </a:p>
        </p:txBody>
      </p:sp>
      <p:sp>
        <p:nvSpPr>
          <p:cNvPr id="10" name="Content Placeholder 9">
            <a:extLst>
              <a:ext uri="{FF2B5EF4-FFF2-40B4-BE49-F238E27FC236}">
                <a16:creationId xmlns:a16="http://schemas.microsoft.com/office/drawing/2014/main" id="{5B4E43F2-473A-4EF2-9951-85EAACD29E30}"/>
              </a:ext>
            </a:extLst>
          </p:cNvPr>
          <p:cNvSpPr>
            <a:spLocks noGrp="1"/>
          </p:cNvSpPr>
          <p:nvPr>
            <p:ph idx="1"/>
          </p:nvPr>
        </p:nvSpPr>
        <p:spPr>
          <a:xfrm>
            <a:off x="7621031" y="1774372"/>
            <a:ext cx="4062642" cy="2754086"/>
          </a:xfrm>
        </p:spPr>
        <p:txBody>
          <a:bodyPr anchor="t">
            <a:normAutofit/>
          </a:bodyPr>
          <a:lstStyle/>
          <a:p>
            <a:r>
              <a:rPr lang="en-US" sz="1800" dirty="0"/>
              <a:t>Live-Image Capturing of the traffic images of the express way in Singapore. Using Microsoft Computer Vision Analytics, the system will be able to scan and detect any traffic anomaly on the road and provide instant feedback to any interested parties. The analytic is able to detect objects such as fire, smoke, or heavy traffic in cases of incident.</a:t>
            </a:r>
          </a:p>
        </p:txBody>
      </p:sp>
    </p:spTree>
    <p:extLst>
      <p:ext uri="{BB962C8B-B14F-4D97-AF65-F5344CB8AC3E}">
        <p14:creationId xmlns:p14="http://schemas.microsoft.com/office/powerpoint/2010/main" val="332303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0EE6B75-1E91-B24A-8A90-96B799B8397D}"/>
              </a:ext>
            </a:extLst>
          </p:cNvPr>
          <p:cNvPicPr>
            <a:picLocks noChangeAspect="1"/>
          </p:cNvPicPr>
          <p:nvPr/>
        </p:nvPicPr>
        <p:blipFill rotWithShape="1">
          <a:blip r:embed="rId2"/>
          <a:srcRect r="2578" b="7121"/>
          <a:stretch/>
        </p:blipFill>
        <p:spPr>
          <a:xfrm>
            <a:off x="50631" y="314413"/>
            <a:ext cx="11633042" cy="654358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51C0FF-AE78-9948-A29A-8CA4E77B6BFE}"/>
              </a:ext>
            </a:extLst>
          </p:cNvPr>
          <p:cNvSpPr>
            <a:spLocks noGrp="1"/>
          </p:cNvSpPr>
          <p:nvPr>
            <p:ph type="title"/>
          </p:nvPr>
        </p:nvSpPr>
        <p:spPr>
          <a:xfrm>
            <a:off x="7851031" y="632990"/>
            <a:ext cx="4062643" cy="1043409"/>
          </a:xfrm>
        </p:spPr>
        <p:txBody>
          <a:bodyPr>
            <a:normAutofit/>
          </a:bodyPr>
          <a:lstStyle/>
          <a:p>
            <a:r>
              <a:rPr lang="en-US" sz="3600" dirty="0"/>
              <a:t>Image of Interest</a:t>
            </a:r>
          </a:p>
        </p:txBody>
      </p:sp>
      <p:sp>
        <p:nvSpPr>
          <p:cNvPr id="10" name="Content Placeholder 9">
            <a:extLst>
              <a:ext uri="{FF2B5EF4-FFF2-40B4-BE49-F238E27FC236}">
                <a16:creationId xmlns:a16="http://schemas.microsoft.com/office/drawing/2014/main" id="{8AE5AE20-5539-4140-8933-E1930430D1EE}"/>
              </a:ext>
            </a:extLst>
          </p:cNvPr>
          <p:cNvSpPr>
            <a:spLocks noGrp="1"/>
          </p:cNvSpPr>
          <p:nvPr>
            <p:ph idx="1"/>
          </p:nvPr>
        </p:nvSpPr>
        <p:spPr>
          <a:xfrm>
            <a:off x="7621031" y="1774372"/>
            <a:ext cx="4062642" cy="2754086"/>
          </a:xfrm>
        </p:spPr>
        <p:txBody>
          <a:bodyPr anchor="t">
            <a:normAutofit/>
          </a:bodyPr>
          <a:lstStyle/>
          <a:p>
            <a:r>
              <a:rPr lang="en-US" sz="1800" dirty="0"/>
              <a:t>Interested parties can subscribe to their respective events of interest to maximize their efficiency. For example, traffic patrols are able to subscribe to events that has heavy traffic; paramedics are able to subscribe to events that involves any incident on the traffic. </a:t>
            </a:r>
          </a:p>
        </p:txBody>
      </p:sp>
    </p:spTree>
    <p:extLst>
      <p:ext uri="{BB962C8B-B14F-4D97-AF65-F5344CB8AC3E}">
        <p14:creationId xmlns:p14="http://schemas.microsoft.com/office/powerpoint/2010/main" val="56119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fontScale="77500" lnSpcReduction="20000"/>
          </a:bodyPr>
          <a:lstStyle/>
          <a:p>
            <a:r>
              <a:rPr lang="en-US" dirty="0"/>
              <a:t>GOV/LTA/1/</a:t>
            </a:r>
            <a:r>
              <a:rPr lang="en-US" dirty="0" err="1"/>
              <a:t>img_data</a:t>
            </a:r>
            <a:r>
              <a:rPr lang="en-US" dirty="0"/>
              <a:t>/raw/[</a:t>
            </a:r>
            <a:r>
              <a:rPr lang="en-US" dirty="0" err="1"/>
              <a:t>lat</a:t>
            </a:r>
            <a:r>
              <a:rPr lang="en-US" dirty="0"/>
              <a:t>]/[long]/{traffic}/{fire}/{smoke}</a:t>
            </a:r>
          </a:p>
          <a:p>
            <a:r>
              <a:rPr lang="en-US" dirty="0"/>
              <a:t>The </a:t>
            </a:r>
            <a:r>
              <a:rPr lang="en-US" dirty="0" err="1"/>
              <a:t>lat</a:t>
            </a:r>
            <a:r>
              <a:rPr lang="en-US" dirty="0"/>
              <a:t> and long is based on traffic image sensor location.</a:t>
            </a:r>
          </a:p>
          <a:p>
            <a:r>
              <a:rPr lang="en-US" dirty="0"/>
              <a:t>{traffic}/{fire}/{smoke} is based on the prediction result by central analytics using Microsoft computer vision. It represents the accuracy of prediction detected for each of the object.</a:t>
            </a:r>
          </a:p>
          <a:p>
            <a:r>
              <a:rPr lang="en-US" dirty="0"/>
              <a:t>Condition for traffic, fire and smoke object: </a:t>
            </a:r>
          </a:p>
          <a:p>
            <a:pPr lvl="2"/>
            <a:r>
              <a:rPr lang="en-US" dirty="0"/>
              <a:t>{</a:t>
            </a:r>
          </a:p>
          <a:p>
            <a:pPr lvl="2"/>
            <a:r>
              <a:rPr lang="en-US" dirty="0"/>
              <a:t>“/0”: Prediction between 0% ~ 29% accuracy,</a:t>
            </a:r>
          </a:p>
          <a:p>
            <a:pPr lvl="2"/>
            <a:r>
              <a:rPr lang="en-SG" dirty="0"/>
              <a:t>”/11": Prediction between 30% ~ 49% accuracy,</a:t>
            </a:r>
          </a:p>
          <a:p>
            <a:pPr lvl="2"/>
            <a:r>
              <a:rPr lang="en-SG" dirty="0"/>
              <a:t>"/111": Prediction between 50% ~ 64% accuracy,</a:t>
            </a:r>
          </a:p>
          <a:p>
            <a:pPr lvl="2"/>
            <a:r>
              <a:rPr lang="en-SG" dirty="0"/>
              <a:t>"/1111": Prediction between 65% ~ 79% accuracy,</a:t>
            </a:r>
          </a:p>
          <a:p>
            <a:pPr lvl="2"/>
            <a:r>
              <a:rPr lang="en-SG" dirty="0"/>
              <a:t>"/11111": Prediction between 80% ~ 100% accuracy</a:t>
            </a:r>
          </a:p>
          <a:p>
            <a:pPr lvl="2"/>
            <a:r>
              <a:rPr lang="en-US" dirty="0"/>
              <a:t>}</a:t>
            </a:r>
          </a:p>
          <a:p>
            <a:r>
              <a:rPr lang="en-US" dirty="0"/>
              <a:t>Etc. If subscriber is looking for only traffic with more than 50% accuracy:  “/11*/0/0”.</a:t>
            </a:r>
          </a:p>
          <a:p>
            <a:endParaRPr lang="en-US" dirty="0"/>
          </a:p>
        </p:txBody>
      </p:sp>
    </p:spTree>
    <p:extLst>
      <p:ext uri="{BB962C8B-B14F-4D97-AF65-F5344CB8AC3E}">
        <p14:creationId xmlns:p14="http://schemas.microsoft.com/office/powerpoint/2010/main" val="169246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0F745A-61DA-4F6A-9665-811AA7EE9877}"/>
              </a:ext>
            </a:extLst>
          </p:cNvPr>
          <p:cNvSpPr>
            <a:spLocks noGrp="1"/>
          </p:cNvSpPr>
          <p:nvPr>
            <p:ph type="title"/>
          </p:nvPr>
        </p:nvSpPr>
        <p:spPr/>
        <p:txBody>
          <a:bodyPr/>
          <a:lstStyle/>
          <a:p>
            <a:r>
              <a:rPr lang="en-US" dirty="0"/>
              <a:t>Example</a:t>
            </a:r>
            <a:br>
              <a:rPr lang="en-US" dirty="0"/>
            </a:br>
            <a:r>
              <a:rPr lang="en-US" dirty="0"/>
              <a:t>Broker Set-up</a:t>
            </a:r>
          </a:p>
        </p:txBody>
      </p:sp>
      <p:sp>
        <p:nvSpPr>
          <p:cNvPr id="4" name="Footer Placeholder 3">
            <a:extLst>
              <a:ext uri="{FF2B5EF4-FFF2-40B4-BE49-F238E27FC236}">
                <a16:creationId xmlns:a16="http://schemas.microsoft.com/office/drawing/2014/main" id="{1A59178B-6969-468A-83A8-087616FC8C05}"/>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BA34045-7B51-4890-B359-DE7366800B1E}"/>
              </a:ext>
            </a:extLst>
          </p:cNvPr>
          <p:cNvSpPr>
            <a:spLocks noGrp="1"/>
          </p:cNvSpPr>
          <p:nvPr>
            <p:ph type="sldNum" sz="quarter" idx="14"/>
          </p:nvPr>
        </p:nvSpPr>
        <p:spPr/>
        <p:txBody>
          <a:bodyPr/>
          <a:lstStyle/>
          <a:p>
            <a:fld id="{46295180-FDB1-4196-84A4-AB3CBFFFE894}" type="slidenum">
              <a:rPr lang="en-US" smtClean="0"/>
              <a:pPr/>
              <a:t>2</a:t>
            </a:fld>
            <a:endParaRPr lang="en-US" dirty="0"/>
          </a:p>
        </p:txBody>
      </p:sp>
      <p:pic>
        <p:nvPicPr>
          <p:cNvPr id="2" name="Online Media 1" descr="Screen Recording 2019-07-10 at 2.14.46 PM.mov">
            <a:hlinkClick r:id="" action="ppaction://media"/>
            <a:extLst>
              <a:ext uri="{FF2B5EF4-FFF2-40B4-BE49-F238E27FC236}">
                <a16:creationId xmlns:a16="http://schemas.microsoft.com/office/drawing/2014/main" id="{EF9BF62C-45FC-6746-B6C2-2A5DBF1A27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4563"/>
          <a:stretch/>
        </p:blipFill>
        <p:spPr>
          <a:xfrm>
            <a:off x="1065632" y="239192"/>
            <a:ext cx="4460525" cy="6195391"/>
          </a:xfrm>
          <a:prstGeom prst="rect">
            <a:avLst/>
          </a:prstGeom>
        </p:spPr>
      </p:pic>
    </p:spTree>
    <p:extLst>
      <p:ext uri="{BB962C8B-B14F-4D97-AF65-F5344CB8AC3E}">
        <p14:creationId xmlns:p14="http://schemas.microsoft.com/office/powerpoint/2010/main" val="79371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750833-9998-E844-B396-FEC4464003B0}"/>
              </a:ext>
            </a:extLst>
          </p:cNvPr>
          <p:cNvSpPr>
            <a:spLocks noGrp="1"/>
          </p:cNvSpPr>
          <p:nvPr>
            <p:ph type="title"/>
          </p:nvPr>
        </p:nvSpPr>
        <p:spPr>
          <a:xfrm>
            <a:off x="6527239" y="802955"/>
            <a:ext cx="4977976" cy="1455996"/>
          </a:xfrm>
        </p:spPr>
        <p:txBody>
          <a:bodyPr>
            <a:normAutofit/>
          </a:bodyPr>
          <a:lstStyle/>
          <a:p>
            <a:r>
              <a:rPr lang="en-US" sz="4000" dirty="0">
                <a:solidFill>
                  <a:srgbClr val="000000"/>
                </a:solidFill>
              </a:rPr>
              <a:t>Subscribing Within Proximity</a:t>
            </a:r>
          </a:p>
        </p:txBody>
      </p:sp>
      <p:sp>
        <p:nvSpPr>
          <p:cNvPr id="19"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D021094-56DC-B648-9B2C-25FECF1F27E0}"/>
              </a:ext>
            </a:extLst>
          </p:cNvPr>
          <p:cNvPicPr>
            <a:picLocks noChangeAspect="1"/>
          </p:cNvPicPr>
          <p:nvPr/>
        </p:nvPicPr>
        <p:blipFill>
          <a:blip r:embed="rId3"/>
          <a:stretch>
            <a:fillRect/>
          </a:stretch>
        </p:blipFill>
        <p:spPr>
          <a:xfrm>
            <a:off x="495871" y="148299"/>
            <a:ext cx="5491351" cy="1304194"/>
          </a:xfrm>
          <a:prstGeom prst="rect">
            <a:avLst/>
          </a:prstGeom>
        </p:spPr>
      </p:pic>
      <p:sp>
        <p:nvSpPr>
          <p:cNvPr id="21"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377EF452-F720-A545-9419-CC593ED0D685}"/>
              </a:ext>
            </a:extLst>
          </p:cNvPr>
          <p:cNvPicPr>
            <a:picLocks noChangeAspect="1"/>
          </p:cNvPicPr>
          <p:nvPr/>
        </p:nvPicPr>
        <p:blipFill rotWithShape="1">
          <a:blip r:embed="rId4"/>
          <a:srcRect l="-173" t="-1" r="31506" b="-1"/>
          <a:stretch/>
        </p:blipFill>
        <p:spPr>
          <a:xfrm>
            <a:off x="92514" y="1604777"/>
            <a:ext cx="5936748" cy="5101067"/>
          </a:xfrm>
          <a:prstGeom prst="rect">
            <a:avLst/>
          </a:prstGeom>
        </p:spPr>
      </p:pic>
      <p:sp>
        <p:nvSpPr>
          <p:cNvPr id="10" name="Content Placeholder 9">
            <a:extLst>
              <a:ext uri="{FF2B5EF4-FFF2-40B4-BE49-F238E27FC236}">
                <a16:creationId xmlns:a16="http://schemas.microsoft.com/office/drawing/2014/main" id="{3B9FB1E1-3420-4E22-A88F-4DEF78735B2C}"/>
              </a:ext>
            </a:extLst>
          </p:cNvPr>
          <p:cNvSpPr>
            <a:spLocks noGrp="1"/>
          </p:cNvSpPr>
          <p:nvPr>
            <p:ph idx="1"/>
          </p:nvPr>
        </p:nvSpPr>
        <p:spPr>
          <a:xfrm>
            <a:off x="6523708" y="2421682"/>
            <a:ext cx="4977578" cy="3639289"/>
          </a:xfrm>
        </p:spPr>
        <p:txBody>
          <a:bodyPr anchor="ctr">
            <a:normAutofit/>
          </a:bodyPr>
          <a:lstStyle/>
          <a:p>
            <a:r>
              <a:rPr lang="en-US" sz="2000" dirty="0">
                <a:solidFill>
                  <a:srgbClr val="000000"/>
                </a:solidFill>
              </a:rPr>
              <a:t>Entities such as Patrol or Medical Outpost are also able to subscribe to its remote location and detecting nearby events. They will be notified for its filtered events.</a:t>
            </a:r>
          </a:p>
          <a:p>
            <a:r>
              <a:rPr lang="en-US" sz="2000" dirty="0">
                <a:solidFill>
                  <a:srgbClr val="000000"/>
                </a:solidFill>
              </a:rPr>
              <a:t>Entities can subscribe with specified threshold (Heavier traffic etc.) to customize to their own criteria.</a:t>
            </a:r>
          </a:p>
        </p:txBody>
      </p:sp>
    </p:spTree>
    <p:extLst>
      <p:ext uri="{BB962C8B-B14F-4D97-AF65-F5344CB8AC3E}">
        <p14:creationId xmlns:p14="http://schemas.microsoft.com/office/powerpoint/2010/main" val="123968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GOV/LTA/1/</a:t>
            </a:r>
            <a:r>
              <a:rPr lang="en-US" dirty="0" err="1"/>
              <a:t>img_data</a:t>
            </a:r>
            <a:r>
              <a:rPr lang="en-US" dirty="0"/>
              <a:t>/raw/[</a:t>
            </a:r>
            <a:r>
              <a:rPr lang="en-US" dirty="0" err="1"/>
              <a:t>lat</a:t>
            </a:r>
            <a:r>
              <a:rPr lang="en-US" dirty="0"/>
              <a:t>]/[long]/{traffic}/{fire}/{smoke}</a:t>
            </a:r>
          </a:p>
          <a:p>
            <a:r>
              <a:rPr lang="en-US" dirty="0"/>
              <a:t>The </a:t>
            </a:r>
            <a:r>
              <a:rPr lang="en-US" dirty="0" err="1"/>
              <a:t>lat</a:t>
            </a:r>
            <a:r>
              <a:rPr lang="en-US" dirty="0"/>
              <a:t> and long is based on facility location.</a:t>
            </a:r>
          </a:p>
          <a:p>
            <a:r>
              <a:rPr lang="en-US" dirty="0"/>
              <a:t>Current location </a:t>
            </a:r>
            <a:r>
              <a:rPr lang="en-US" dirty="0" err="1"/>
              <a:t>eg</a:t>
            </a:r>
            <a:r>
              <a:rPr lang="en-US" dirty="0"/>
              <a:t>: { </a:t>
            </a:r>
            <a:r>
              <a:rPr lang="en-US" dirty="0" err="1"/>
              <a:t>lat</a:t>
            </a:r>
            <a:r>
              <a:rPr lang="en-US" dirty="0"/>
              <a:t> : 1.254, long: 1.342 }. If a subscriber looks for  interested event within its location, subscription: 1.2*/1.3*/0/0/0 etc.</a:t>
            </a:r>
          </a:p>
          <a:p>
            <a:r>
              <a:rPr lang="en-US" dirty="0"/>
              <a:t>Subscribers are able to make their searching scope smaller by inputting specific decimals such as : /1.25*/1.34* etc.</a:t>
            </a:r>
          </a:p>
        </p:txBody>
      </p:sp>
    </p:spTree>
    <p:extLst>
      <p:ext uri="{BB962C8B-B14F-4D97-AF65-F5344CB8AC3E}">
        <p14:creationId xmlns:p14="http://schemas.microsoft.com/office/powerpoint/2010/main" val="57109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98B-B0BD-B641-867C-C93878F25739}"/>
              </a:ext>
            </a:extLst>
          </p:cNvPr>
          <p:cNvSpPr>
            <a:spLocks noGrp="1"/>
          </p:cNvSpPr>
          <p:nvPr>
            <p:ph type="title"/>
          </p:nvPr>
        </p:nvSpPr>
        <p:spPr>
          <a:xfrm>
            <a:off x="481013" y="32386"/>
            <a:ext cx="3290887" cy="2287588"/>
          </a:xfrm>
        </p:spPr>
        <p:txBody>
          <a:bodyPr anchor="ctr">
            <a:normAutofit/>
          </a:bodyPr>
          <a:lstStyle/>
          <a:p>
            <a:r>
              <a:rPr lang="en-US" sz="3600" dirty="0"/>
              <a:t>Event-Driven Temperature Readings</a:t>
            </a:r>
          </a:p>
        </p:txBody>
      </p:sp>
      <p:sp>
        <p:nvSpPr>
          <p:cNvPr id="12" name="Content Placeholder 11">
            <a:extLst>
              <a:ext uri="{FF2B5EF4-FFF2-40B4-BE49-F238E27FC236}">
                <a16:creationId xmlns:a16="http://schemas.microsoft.com/office/drawing/2014/main" id="{7E1ED0E3-BC9B-4044-B509-4746DA06B14B}"/>
              </a:ext>
            </a:extLst>
          </p:cNvPr>
          <p:cNvSpPr>
            <a:spLocks noGrp="1"/>
          </p:cNvSpPr>
          <p:nvPr>
            <p:ph idx="1"/>
          </p:nvPr>
        </p:nvSpPr>
        <p:spPr>
          <a:xfrm>
            <a:off x="4223982" y="32386"/>
            <a:ext cx="7485413" cy="2287587"/>
          </a:xfrm>
        </p:spPr>
        <p:txBody>
          <a:bodyPr anchor="ctr">
            <a:normAutofit/>
          </a:bodyPr>
          <a:lstStyle/>
          <a:p>
            <a:r>
              <a:rPr lang="en-US" sz="1800" dirty="0"/>
              <a:t>This application attempts to capture temperature readings throughout the districts in Singapore, whilst capturing any areas that have experienced a drastic change in temperature. </a:t>
            </a:r>
          </a:p>
          <a:p>
            <a:r>
              <a:rPr lang="en-US" sz="1800" dirty="0"/>
              <a:t>If the change is higher than the specified threshold within an hour, subscribers are able to receive the event in real-time.</a:t>
            </a:r>
          </a:p>
        </p:txBody>
      </p:sp>
      <p:pic>
        <p:nvPicPr>
          <p:cNvPr id="10" name="Content Placeholder 6">
            <a:extLst>
              <a:ext uri="{FF2B5EF4-FFF2-40B4-BE49-F238E27FC236}">
                <a16:creationId xmlns:a16="http://schemas.microsoft.com/office/drawing/2014/main" id="{D6EE6200-B7DC-CC40-95B7-07B59E128577}"/>
              </a:ext>
            </a:extLst>
          </p:cNvPr>
          <p:cNvPicPr>
            <a:picLocks noChangeAspect="1"/>
          </p:cNvPicPr>
          <p:nvPr/>
        </p:nvPicPr>
        <p:blipFill rotWithShape="1">
          <a:blip r:embed="rId2"/>
          <a:srcRect t="11425" b="19445"/>
          <a:stretch/>
        </p:blipFill>
        <p:spPr>
          <a:xfrm>
            <a:off x="76200" y="1878496"/>
            <a:ext cx="12115800" cy="4947118"/>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90016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lnSpcReduction="10000"/>
          </a:bodyPr>
          <a:lstStyle/>
          <a:p>
            <a:r>
              <a:rPr lang="en-US" dirty="0"/>
              <a:t>GOV/NEA/1/</a:t>
            </a:r>
            <a:r>
              <a:rPr lang="en-US" dirty="0" err="1"/>
              <a:t>temp_data</a:t>
            </a:r>
            <a:r>
              <a:rPr lang="en-US" dirty="0"/>
              <a:t>/change/[</a:t>
            </a:r>
            <a:r>
              <a:rPr lang="en-US" dirty="0" err="1"/>
              <a:t>lat</a:t>
            </a:r>
            <a:r>
              <a:rPr lang="en-US" dirty="0"/>
              <a:t>]/[long]</a:t>
            </a:r>
          </a:p>
          <a:p>
            <a:r>
              <a:rPr lang="en-US" dirty="0"/>
              <a:t>The </a:t>
            </a:r>
            <a:r>
              <a:rPr lang="en-US" dirty="0" err="1"/>
              <a:t>lat</a:t>
            </a:r>
            <a:r>
              <a:rPr lang="en-US" dirty="0"/>
              <a:t> and long is based on temperature sensor location.</a:t>
            </a:r>
          </a:p>
          <a:p>
            <a:r>
              <a:rPr lang="en-US" dirty="0"/>
              <a:t>Initially, GOV/NEA/1/</a:t>
            </a:r>
            <a:r>
              <a:rPr lang="en-US" dirty="0" err="1"/>
              <a:t>temp_data</a:t>
            </a:r>
            <a:r>
              <a:rPr lang="en-US" dirty="0"/>
              <a:t>/raw/[</a:t>
            </a:r>
            <a:r>
              <a:rPr lang="en-US" dirty="0" err="1"/>
              <a:t>lat</a:t>
            </a:r>
            <a:r>
              <a:rPr lang="en-US" dirty="0"/>
              <a:t>]/[long] is being subscribed by the central analytics to do some processing. </a:t>
            </a:r>
          </a:p>
          <a:p>
            <a:r>
              <a:rPr lang="en-US" dirty="0"/>
              <a:t>The analytics will then process the data for every sensors. It will compare the range of the readings of its past hour to find for each sensors that have exceed a certain threshold. (</a:t>
            </a:r>
            <a:r>
              <a:rPr lang="en-US" dirty="0" err="1"/>
              <a:t>eg.</a:t>
            </a:r>
            <a:r>
              <a:rPr lang="en-US" dirty="0"/>
              <a:t> 0.5 degree change for every hour)</a:t>
            </a:r>
          </a:p>
          <a:p>
            <a:r>
              <a:rPr lang="en-US" dirty="0"/>
              <a:t>If a sensor reading exceeds the threshold, the analytics will publish the data to topic: GOV/NEA/1/</a:t>
            </a:r>
            <a:r>
              <a:rPr lang="en-US" dirty="0" err="1"/>
              <a:t>temp_data</a:t>
            </a:r>
            <a:r>
              <a:rPr lang="en-US" dirty="0"/>
              <a:t>/change/[</a:t>
            </a:r>
            <a:r>
              <a:rPr lang="en-US" dirty="0" err="1"/>
              <a:t>lat</a:t>
            </a:r>
            <a:r>
              <a:rPr lang="en-US" dirty="0"/>
              <a:t>]/[long].</a:t>
            </a:r>
          </a:p>
        </p:txBody>
      </p:sp>
    </p:spTree>
    <p:extLst>
      <p:ext uri="{BB962C8B-B14F-4D97-AF65-F5344CB8AC3E}">
        <p14:creationId xmlns:p14="http://schemas.microsoft.com/office/powerpoint/2010/main" val="222222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8">
            <a:extLst>
              <a:ext uri="{FF2B5EF4-FFF2-40B4-BE49-F238E27FC236}">
                <a16:creationId xmlns:a16="http://schemas.microsoft.com/office/drawing/2014/main" id="{2BE3B5BB-EE58-8644-A5A0-EAEFA1D8CD1F}"/>
              </a:ext>
            </a:extLst>
          </p:cNvPr>
          <p:cNvPicPr>
            <a:picLocks noChangeAspect="1"/>
          </p:cNvPicPr>
          <p:nvPr/>
        </p:nvPicPr>
        <p:blipFill rotWithShape="1">
          <a:blip r:embed="rId2"/>
          <a:srcRect t="12266" b="10792"/>
          <a:stretch/>
        </p:blipFill>
        <p:spPr>
          <a:xfrm>
            <a:off x="0" y="0"/>
            <a:ext cx="12192001" cy="5534679"/>
          </a:xfrm>
          <a:prstGeom prst="rect">
            <a:avLst/>
          </a:prstGeom>
        </p:spPr>
      </p:pic>
      <p:pic>
        <p:nvPicPr>
          <p:cNvPr id="29" name="Picture 28">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B32D13-A5A3-3643-86CD-5BF5F3831929}"/>
              </a:ext>
            </a:extLst>
          </p:cNvPr>
          <p:cNvSpPr>
            <a:spLocks noGrp="1"/>
          </p:cNvSpPr>
          <p:nvPr>
            <p:ph type="title"/>
          </p:nvPr>
        </p:nvSpPr>
        <p:spPr>
          <a:xfrm>
            <a:off x="804998" y="4576146"/>
            <a:ext cx="5021782" cy="1509931"/>
          </a:xfrm>
        </p:spPr>
        <p:txBody>
          <a:bodyPr vert="horz" lIns="91440" tIns="45720" rIns="91440" bIns="45720" rtlCol="0">
            <a:normAutofit/>
          </a:bodyPr>
          <a:lstStyle/>
          <a:p>
            <a:r>
              <a:rPr lang="en-US" sz="4000" dirty="0">
                <a:solidFill>
                  <a:srgbClr val="000000"/>
                </a:solidFill>
              </a:rPr>
              <a:t>Event-based Rain Sensors</a:t>
            </a:r>
          </a:p>
        </p:txBody>
      </p:sp>
      <p:sp>
        <p:nvSpPr>
          <p:cNvPr id="19" name="Content Placeholder 18">
            <a:extLst>
              <a:ext uri="{FF2B5EF4-FFF2-40B4-BE49-F238E27FC236}">
                <a16:creationId xmlns:a16="http://schemas.microsoft.com/office/drawing/2014/main" id="{0E37B0FD-2857-4CF3-9360-FE5659D961B9}"/>
              </a:ext>
            </a:extLst>
          </p:cNvPr>
          <p:cNvSpPr>
            <a:spLocks noGrp="1"/>
          </p:cNvSpPr>
          <p:nvPr>
            <p:ph idx="1"/>
          </p:nvPr>
        </p:nvSpPr>
        <p:spPr>
          <a:xfrm>
            <a:off x="6470247" y="4576146"/>
            <a:ext cx="4926411" cy="1509935"/>
          </a:xfrm>
        </p:spPr>
        <p:txBody>
          <a:bodyPr anchor="ctr">
            <a:normAutofit/>
          </a:bodyPr>
          <a:lstStyle/>
          <a:p>
            <a:r>
              <a:rPr lang="en-US" sz="1800" dirty="0">
                <a:solidFill>
                  <a:srgbClr val="000000"/>
                </a:solidFill>
              </a:rPr>
              <a:t>Subscribers are able to subscribe to areas that sensors detection of rain wherever it starts and stops. </a:t>
            </a:r>
          </a:p>
        </p:txBody>
      </p:sp>
    </p:spTree>
    <p:extLst>
      <p:ext uri="{BB962C8B-B14F-4D97-AF65-F5344CB8AC3E}">
        <p14:creationId xmlns:p14="http://schemas.microsoft.com/office/powerpoint/2010/main" val="183860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GOV/NEA/1/</a:t>
            </a:r>
            <a:r>
              <a:rPr lang="en-US" dirty="0" err="1"/>
              <a:t>rain_data</a:t>
            </a:r>
            <a:r>
              <a:rPr lang="en-US" dirty="0"/>
              <a:t>/start/[</a:t>
            </a:r>
            <a:r>
              <a:rPr lang="en-US" dirty="0" err="1"/>
              <a:t>lat</a:t>
            </a:r>
            <a:r>
              <a:rPr lang="en-US" dirty="0"/>
              <a:t>]/[long] &amp; GOV/NEA/1/</a:t>
            </a:r>
            <a:r>
              <a:rPr lang="en-US" dirty="0" err="1"/>
              <a:t>rain_data</a:t>
            </a:r>
            <a:r>
              <a:rPr lang="en-US" dirty="0"/>
              <a:t>/stop/[</a:t>
            </a:r>
            <a:r>
              <a:rPr lang="en-US" dirty="0" err="1"/>
              <a:t>lat</a:t>
            </a:r>
            <a:r>
              <a:rPr lang="en-US" dirty="0"/>
              <a:t>]/[long]</a:t>
            </a:r>
          </a:p>
          <a:p>
            <a:r>
              <a:rPr lang="en-US" dirty="0"/>
              <a:t>The </a:t>
            </a:r>
            <a:r>
              <a:rPr lang="en-US" dirty="0" err="1"/>
              <a:t>lat</a:t>
            </a:r>
            <a:r>
              <a:rPr lang="en-US" dirty="0"/>
              <a:t> and long is based on rain sensor location.</a:t>
            </a:r>
          </a:p>
          <a:p>
            <a:r>
              <a:rPr lang="en-US" dirty="0"/>
              <a:t>Initially, GOV/NEA/1/</a:t>
            </a:r>
            <a:r>
              <a:rPr lang="en-US" dirty="0" err="1"/>
              <a:t>rain_data</a:t>
            </a:r>
            <a:r>
              <a:rPr lang="en-US" dirty="0"/>
              <a:t>/raw/[</a:t>
            </a:r>
            <a:r>
              <a:rPr lang="en-US" dirty="0" err="1"/>
              <a:t>lat</a:t>
            </a:r>
            <a:r>
              <a:rPr lang="en-US" dirty="0"/>
              <a:t>]/[long] is being subscribed by the central analytics to do some processing. </a:t>
            </a:r>
          </a:p>
          <a:p>
            <a:r>
              <a:rPr lang="en-US" dirty="0"/>
              <a:t>The analytics will attempt to detect the change of each sensor if it changes 0 or 1 vice versa. </a:t>
            </a:r>
          </a:p>
          <a:p>
            <a:r>
              <a:rPr lang="en-US" dirty="0"/>
              <a:t>It will republish the data to either of the topic subscription based on value { 0: “Rain stops”, 1: “Rain starts” }.</a:t>
            </a:r>
          </a:p>
        </p:txBody>
      </p:sp>
    </p:spTree>
    <p:extLst>
      <p:ext uri="{BB962C8B-B14F-4D97-AF65-F5344CB8AC3E}">
        <p14:creationId xmlns:p14="http://schemas.microsoft.com/office/powerpoint/2010/main" val="282352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4">
            <a:extLst>
              <a:ext uri="{FF2B5EF4-FFF2-40B4-BE49-F238E27FC236}">
                <a16:creationId xmlns:a16="http://schemas.microsoft.com/office/drawing/2014/main" id="{B01B48B5-FEFB-8742-A51B-23B07B513A16}"/>
              </a:ext>
            </a:extLst>
          </p:cNvPr>
          <p:cNvPicPr>
            <a:picLocks noChangeAspect="1"/>
          </p:cNvPicPr>
          <p:nvPr/>
        </p:nvPicPr>
        <p:blipFill rotWithShape="1">
          <a:blip r:embed="rId2"/>
          <a:srcRect l="27890" t="17594" r="1" b="9091"/>
          <a:stretch/>
        </p:blipFill>
        <p:spPr>
          <a:xfrm>
            <a:off x="0" y="41825"/>
            <a:ext cx="12212053" cy="686000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22C71-DF0D-AB4E-811E-B15ECC45F44F}"/>
              </a:ext>
            </a:extLst>
          </p:cNvPr>
          <p:cNvSpPr>
            <a:spLocks noGrp="1"/>
          </p:cNvSpPr>
          <p:nvPr>
            <p:ph type="title"/>
          </p:nvPr>
        </p:nvSpPr>
        <p:spPr>
          <a:xfrm>
            <a:off x="7851031" y="632990"/>
            <a:ext cx="4062643" cy="1043409"/>
          </a:xfrm>
        </p:spPr>
        <p:txBody>
          <a:bodyPr>
            <a:normAutofit fontScale="90000"/>
          </a:bodyPr>
          <a:lstStyle/>
          <a:p>
            <a:r>
              <a:rPr lang="en-US" sz="3600" dirty="0"/>
              <a:t>Location Tracking for Patrols</a:t>
            </a:r>
          </a:p>
        </p:txBody>
      </p:sp>
      <p:sp>
        <p:nvSpPr>
          <p:cNvPr id="10" name="Content Placeholder 9">
            <a:extLst>
              <a:ext uri="{FF2B5EF4-FFF2-40B4-BE49-F238E27FC236}">
                <a16:creationId xmlns:a16="http://schemas.microsoft.com/office/drawing/2014/main" id="{70DA76BC-6CEA-4D1B-81D4-394653E3EB45}"/>
              </a:ext>
            </a:extLst>
          </p:cNvPr>
          <p:cNvSpPr>
            <a:spLocks noGrp="1"/>
          </p:cNvSpPr>
          <p:nvPr>
            <p:ph idx="1"/>
          </p:nvPr>
        </p:nvSpPr>
        <p:spPr>
          <a:xfrm>
            <a:off x="7621031" y="1774372"/>
            <a:ext cx="4062642" cy="2754086"/>
          </a:xfrm>
        </p:spPr>
        <p:txBody>
          <a:bodyPr anchor="t">
            <a:normAutofit/>
          </a:bodyPr>
          <a:lstStyle/>
          <a:p>
            <a:r>
              <a:rPr lang="en-US" sz="1800" dirty="0"/>
              <a:t>Besides tracking patrol unit on their location in real-time, each patrol unit is able to subscribe to its remote location for any nearby traffic events that are happening around the map. It will be immediately informed of the event depending on the location they are subscribed to.</a:t>
            </a:r>
          </a:p>
        </p:txBody>
      </p:sp>
    </p:spTree>
    <p:extLst>
      <p:ext uri="{BB962C8B-B14F-4D97-AF65-F5344CB8AC3E}">
        <p14:creationId xmlns:p14="http://schemas.microsoft.com/office/powerpoint/2010/main" val="68306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GOV/LTA/1/</a:t>
            </a:r>
            <a:r>
              <a:rPr lang="en-US" dirty="0" err="1"/>
              <a:t>img_data</a:t>
            </a:r>
            <a:r>
              <a:rPr lang="en-US" dirty="0"/>
              <a:t>/raw/[</a:t>
            </a:r>
            <a:r>
              <a:rPr lang="en-US" dirty="0" err="1"/>
              <a:t>lat</a:t>
            </a:r>
            <a:r>
              <a:rPr lang="en-US" dirty="0"/>
              <a:t>]/[long]/{traffic}/{fire}/{smoke} for remote event subscription</a:t>
            </a:r>
          </a:p>
          <a:p>
            <a:r>
              <a:rPr lang="en-US" dirty="0"/>
              <a:t>The </a:t>
            </a:r>
            <a:r>
              <a:rPr lang="en-US" dirty="0" err="1"/>
              <a:t>lat</a:t>
            </a:r>
            <a:r>
              <a:rPr lang="en-US" dirty="0"/>
              <a:t> and long is based on patrol unit location.</a:t>
            </a:r>
          </a:p>
          <a:p>
            <a:r>
              <a:rPr lang="en-US" dirty="0"/>
              <a:t>Current location </a:t>
            </a:r>
            <a:r>
              <a:rPr lang="en-US" dirty="0" err="1"/>
              <a:t>eg</a:t>
            </a:r>
            <a:r>
              <a:rPr lang="en-US" dirty="0"/>
              <a:t>: { </a:t>
            </a:r>
            <a:r>
              <a:rPr lang="en-US" dirty="0" err="1"/>
              <a:t>lat</a:t>
            </a:r>
            <a:r>
              <a:rPr lang="en-US" dirty="0"/>
              <a:t> : 1.254, long: 1.342 }. If a subscriber looks for  interested event within its location, subscription: 1.2*/1.3*/0/0/0 etc.</a:t>
            </a:r>
          </a:p>
          <a:p>
            <a:r>
              <a:rPr lang="en-US" dirty="0"/>
              <a:t>Subscribers are able to make their searching scope smaller by inputting specific decimals such as : /1.25*/1.34* etc.</a:t>
            </a:r>
          </a:p>
        </p:txBody>
      </p:sp>
    </p:spTree>
    <p:extLst>
      <p:ext uri="{BB962C8B-B14F-4D97-AF65-F5344CB8AC3E}">
        <p14:creationId xmlns:p14="http://schemas.microsoft.com/office/powerpoint/2010/main" val="2402834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ounded Rectangle">
            <a:extLst>
              <a:ext uri="{FF2B5EF4-FFF2-40B4-BE49-F238E27FC236}">
                <a16:creationId xmlns:a16="http://schemas.microsoft.com/office/drawing/2014/main" id="{B482FF92-5E67-4067-8E38-9EEB110E2BAB}"/>
              </a:ext>
            </a:extLst>
          </p:cNvPr>
          <p:cNvSpPr/>
          <p:nvPr/>
        </p:nvSpPr>
        <p:spPr>
          <a:xfrm>
            <a:off x="5093540" y="1221093"/>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Login 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7" name="Straight Connector 156">
            <a:extLst>
              <a:ext uri="{FF2B5EF4-FFF2-40B4-BE49-F238E27FC236}">
                <a16:creationId xmlns:a16="http://schemas.microsoft.com/office/drawing/2014/main" id="{A7144503-9743-594B-899D-04E5C6DFE408}"/>
              </a:ext>
            </a:extLst>
          </p:cNvPr>
          <p:cNvCxnSpPr>
            <a:cxnSpLocks/>
            <a:stCxn id="276" idx="2"/>
            <a:endCxn id="139" idx="0"/>
          </p:cNvCxnSpPr>
          <p:nvPr/>
        </p:nvCxnSpPr>
        <p:spPr>
          <a:xfrm>
            <a:off x="5867054" y="1674984"/>
            <a:ext cx="4138401" cy="95484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 name="Title 5">
            <a:extLst>
              <a:ext uri="{FF2B5EF4-FFF2-40B4-BE49-F238E27FC236}">
                <a16:creationId xmlns:a16="http://schemas.microsoft.com/office/drawing/2014/main" id="{F29D2946-C677-4587-A417-4AD29671F013}"/>
              </a:ext>
            </a:extLst>
          </p:cNvPr>
          <p:cNvSpPr>
            <a:spLocks noGrp="1"/>
          </p:cNvSpPr>
          <p:nvPr>
            <p:ph type="title"/>
          </p:nvPr>
        </p:nvSpPr>
        <p:spPr>
          <a:xfrm>
            <a:off x="598262" y="88570"/>
            <a:ext cx="11027683" cy="976707"/>
          </a:xfrm>
        </p:spPr>
        <p:txBody>
          <a:bodyPr/>
          <a:lstStyle/>
          <a:p>
            <a:r>
              <a:rPr lang="en-US" dirty="0"/>
              <a:t>Overall Site Diagram</a:t>
            </a:r>
          </a:p>
        </p:txBody>
      </p:sp>
      <p:sp>
        <p:nvSpPr>
          <p:cNvPr id="2" name="Footer Placeholder 1">
            <a:extLst>
              <a:ext uri="{FF2B5EF4-FFF2-40B4-BE49-F238E27FC236}">
                <a16:creationId xmlns:a16="http://schemas.microsoft.com/office/drawing/2014/main" id="{743B8F25-9E95-4846-A73B-A0AFD228D9F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C9EF598D-796C-4E81-B527-8EDFED6CF4C8}"/>
              </a:ext>
            </a:extLst>
          </p:cNvPr>
          <p:cNvSpPr>
            <a:spLocks noGrp="1"/>
          </p:cNvSpPr>
          <p:nvPr>
            <p:ph type="sldNum" sz="quarter" idx="14"/>
          </p:nvPr>
        </p:nvSpPr>
        <p:spPr/>
        <p:txBody>
          <a:bodyPr/>
          <a:lstStyle/>
          <a:p>
            <a:fld id="{46295180-FDB1-4196-84A4-AB3CBFFFE894}" type="slidenum">
              <a:rPr lang="en-US" smtClean="0"/>
              <a:pPr/>
              <a:t>3</a:t>
            </a:fld>
            <a:endParaRPr lang="en-US" dirty="0"/>
          </a:p>
        </p:txBody>
      </p:sp>
      <p:cxnSp>
        <p:nvCxnSpPr>
          <p:cNvPr id="263" name="Straight Connector 262">
            <a:extLst>
              <a:ext uri="{FF2B5EF4-FFF2-40B4-BE49-F238E27FC236}">
                <a16:creationId xmlns:a16="http://schemas.microsoft.com/office/drawing/2014/main" id="{4CFD98F5-4743-4215-865E-5D5FBD729250}"/>
              </a:ext>
            </a:extLst>
          </p:cNvPr>
          <p:cNvCxnSpPr>
            <a:cxnSpLocks/>
          </p:cNvCxnSpPr>
          <p:nvPr/>
        </p:nvCxnSpPr>
        <p:spPr>
          <a:xfrm>
            <a:off x="817570" y="3352292"/>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a:extLst>
              <a:ext uri="{FF2B5EF4-FFF2-40B4-BE49-F238E27FC236}">
                <a16:creationId xmlns:a16="http://schemas.microsoft.com/office/drawing/2014/main" id="{63EC3003-C7D4-9444-B7A1-95AA37C2267E}"/>
              </a:ext>
            </a:extLst>
          </p:cNvPr>
          <p:cNvSpPr/>
          <p:nvPr/>
        </p:nvSpPr>
        <p:spPr>
          <a:xfrm>
            <a:off x="1742969" y="2507006"/>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Homepage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3" name="Straight Connector 62">
            <a:extLst>
              <a:ext uri="{FF2B5EF4-FFF2-40B4-BE49-F238E27FC236}">
                <a16:creationId xmlns:a16="http://schemas.microsoft.com/office/drawing/2014/main" id="{93C689A7-4C23-D549-9DC4-07585BD92A50}"/>
              </a:ext>
            </a:extLst>
          </p:cNvPr>
          <p:cNvCxnSpPr>
            <a:cxnSpLocks/>
          </p:cNvCxnSpPr>
          <p:nvPr/>
        </p:nvCxnSpPr>
        <p:spPr>
          <a:xfrm flipH="1">
            <a:off x="813253" y="3334883"/>
            <a:ext cx="6974328" cy="1341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4" name="Rounded Rectangle">
            <a:extLst>
              <a:ext uri="{FF2B5EF4-FFF2-40B4-BE49-F238E27FC236}">
                <a16:creationId xmlns:a16="http://schemas.microsoft.com/office/drawing/2014/main" id="{5E4D1E9E-5166-A34C-BD94-20859D25BB02}"/>
              </a:ext>
            </a:extLst>
          </p:cNvPr>
          <p:cNvSpPr/>
          <p:nvPr/>
        </p:nvSpPr>
        <p:spPr>
          <a:xfrm>
            <a:off x="1895485"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Available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5" name="Straight Connector 64">
            <a:extLst>
              <a:ext uri="{FF2B5EF4-FFF2-40B4-BE49-F238E27FC236}">
                <a16:creationId xmlns:a16="http://schemas.microsoft.com/office/drawing/2014/main" id="{A7CD6C95-C9DF-C840-A14B-4D797B5AB3DE}"/>
              </a:ext>
            </a:extLst>
          </p:cNvPr>
          <p:cNvCxnSpPr>
            <a:cxnSpLocks/>
          </p:cNvCxnSpPr>
          <p:nvPr/>
        </p:nvCxnSpPr>
        <p:spPr>
          <a:xfrm>
            <a:off x="2516483" y="3348295"/>
            <a:ext cx="0" cy="929727"/>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AE5427E1-C6A4-FD43-968E-264F94914D28}"/>
              </a:ext>
            </a:extLst>
          </p:cNvPr>
          <p:cNvCxnSpPr>
            <a:cxnSpLocks/>
          </p:cNvCxnSpPr>
          <p:nvPr/>
        </p:nvCxnSpPr>
        <p:spPr>
          <a:xfrm>
            <a:off x="4063511" y="3353983"/>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5" name="Rounded Rectangle">
            <a:extLst>
              <a:ext uri="{FF2B5EF4-FFF2-40B4-BE49-F238E27FC236}">
                <a16:creationId xmlns:a16="http://schemas.microsoft.com/office/drawing/2014/main" id="{398E40F9-16DC-8241-ABE0-CBAFE52A16AF}"/>
              </a:ext>
            </a:extLst>
          </p:cNvPr>
          <p:cNvSpPr/>
          <p:nvPr/>
        </p:nvSpPr>
        <p:spPr>
          <a:xfrm>
            <a:off x="3546512"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78" name="Straight Connector 77">
            <a:extLst>
              <a:ext uri="{FF2B5EF4-FFF2-40B4-BE49-F238E27FC236}">
                <a16:creationId xmlns:a16="http://schemas.microsoft.com/office/drawing/2014/main" id="{7ACA6DD4-7820-2F4D-967C-358EB84D165F}"/>
              </a:ext>
            </a:extLst>
          </p:cNvPr>
          <p:cNvCxnSpPr>
            <a:cxnSpLocks/>
            <a:endCxn id="55" idx="2"/>
          </p:cNvCxnSpPr>
          <p:nvPr/>
        </p:nvCxnSpPr>
        <p:spPr>
          <a:xfrm flipV="1">
            <a:off x="2516483" y="2960897"/>
            <a:ext cx="0" cy="37398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9" name="Rounded Rectangle">
            <a:extLst>
              <a:ext uri="{FF2B5EF4-FFF2-40B4-BE49-F238E27FC236}">
                <a16:creationId xmlns:a16="http://schemas.microsoft.com/office/drawing/2014/main" id="{59B9FD29-B485-1042-BF9E-5BF896AE3E99}"/>
              </a:ext>
            </a:extLst>
          </p:cNvPr>
          <p:cNvSpPr/>
          <p:nvPr/>
        </p:nvSpPr>
        <p:spPr>
          <a:xfrm>
            <a:off x="230940" y="4230022"/>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25" name="Rounded Rectangle">
            <a:extLst>
              <a:ext uri="{FF2B5EF4-FFF2-40B4-BE49-F238E27FC236}">
                <a16:creationId xmlns:a16="http://schemas.microsoft.com/office/drawing/2014/main" id="{E363E94F-1E6D-C34A-9063-E5798C5C8C13}"/>
              </a:ext>
            </a:extLst>
          </p:cNvPr>
          <p:cNvSpPr/>
          <p:nvPr/>
        </p:nvSpPr>
        <p:spPr>
          <a:xfrm>
            <a:off x="5211057"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Dataflow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Graph</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6" name="Straight Connector 125">
            <a:extLst>
              <a:ext uri="{FF2B5EF4-FFF2-40B4-BE49-F238E27FC236}">
                <a16:creationId xmlns:a16="http://schemas.microsoft.com/office/drawing/2014/main" id="{FA828EFC-CCAD-1948-96A4-7971D0095A67}"/>
              </a:ext>
            </a:extLst>
          </p:cNvPr>
          <p:cNvCxnSpPr>
            <a:cxnSpLocks/>
          </p:cNvCxnSpPr>
          <p:nvPr/>
        </p:nvCxnSpPr>
        <p:spPr>
          <a:xfrm>
            <a:off x="5955053" y="3319657"/>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27" name="Rounded Rectangle">
            <a:extLst>
              <a:ext uri="{FF2B5EF4-FFF2-40B4-BE49-F238E27FC236}">
                <a16:creationId xmlns:a16="http://schemas.microsoft.com/office/drawing/2014/main" id="{2E41AC91-C450-5443-B360-AB4D0AC0FB18}"/>
              </a:ext>
            </a:extLst>
          </p:cNvPr>
          <p:cNvSpPr/>
          <p:nvPr/>
        </p:nvSpPr>
        <p:spPr>
          <a:xfrm>
            <a:off x="6887055"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Published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8" name="Straight Connector 127">
            <a:extLst>
              <a:ext uri="{FF2B5EF4-FFF2-40B4-BE49-F238E27FC236}">
                <a16:creationId xmlns:a16="http://schemas.microsoft.com/office/drawing/2014/main" id="{6B29C9F7-F687-2647-AB1F-E008D097EFF5}"/>
              </a:ext>
            </a:extLst>
          </p:cNvPr>
          <p:cNvCxnSpPr>
            <a:cxnSpLocks/>
          </p:cNvCxnSpPr>
          <p:nvPr/>
        </p:nvCxnSpPr>
        <p:spPr>
          <a:xfrm>
            <a:off x="7787581" y="3319656"/>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3DD3739A-435F-E248-BE6D-DE62C808703C}"/>
              </a:ext>
            </a:extLst>
          </p:cNvPr>
          <p:cNvCxnSpPr>
            <a:cxnSpLocks/>
            <a:endCxn id="136" idx="0"/>
          </p:cNvCxnSpPr>
          <p:nvPr/>
        </p:nvCxnSpPr>
        <p:spPr>
          <a:xfrm flipH="1">
            <a:off x="5867054" y="1674984"/>
            <a:ext cx="568" cy="82091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0FA49E83-88A6-984A-8032-00A149376DF0}"/>
              </a:ext>
            </a:extLst>
          </p:cNvPr>
          <p:cNvCxnSpPr>
            <a:cxnSpLocks/>
            <a:stCxn id="276" idx="2"/>
            <a:endCxn id="55" idx="0"/>
          </p:cNvCxnSpPr>
          <p:nvPr/>
        </p:nvCxnSpPr>
        <p:spPr>
          <a:xfrm flipH="1">
            <a:off x="2516483" y="1674984"/>
            <a:ext cx="3350571" cy="83202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6" name="Rounded Rectangle">
            <a:extLst>
              <a:ext uri="{FF2B5EF4-FFF2-40B4-BE49-F238E27FC236}">
                <a16:creationId xmlns:a16="http://schemas.microsoft.com/office/drawing/2014/main" id="{08B24F2B-8013-F142-8715-F0B7F216E6D7}"/>
              </a:ext>
            </a:extLst>
          </p:cNvPr>
          <p:cNvSpPr/>
          <p:nvPr/>
        </p:nvSpPr>
        <p:spPr>
          <a:xfrm>
            <a:off x="5093540" y="2495894"/>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Register</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38" name="Straight Connector 137">
            <a:extLst>
              <a:ext uri="{FF2B5EF4-FFF2-40B4-BE49-F238E27FC236}">
                <a16:creationId xmlns:a16="http://schemas.microsoft.com/office/drawing/2014/main" id="{95206AA5-030C-F347-97A2-E8B682E1D84E}"/>
              </a:ext>
            </a:extLst>
          </p:cNvPr>
          <p:cNvCxnSpPr>
            <a:cxnSpLocks/>
          </p:cNvCxnSpPr>
          <p:nvPr/>
        </p:nvCxnSpPr>
        <p:spPr>
          <a:xfrm>
            <a:off x="9236256" y="3420539"/>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9" name="Rounded Rectangle">
            <a:extLst>
              <a:ext uri="{FF2B5EF4-FFF2-40B4-BE49-F238E27FC236}">
                <a16:creationId xmlns:a16="http://schemas.microsoft.com/office/drawing/2014/main" id="{EB4E23CC-275B-904E-8848-474AEEEF64B0}"/>
              </a:ext>
            </a:extLst>
          </p:cNvPr>
          <p:cNvSpPr/>
          <p:nvPr/>
        </p:nvSpPr>
        <p:spPr>
          <a:xfrm>
            <a:off x="9231941" y="2629825"/>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Admin</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40" name="Straight Connector 139">
            <a:extLst>
              <a:ext uri="{FF2B5EF4-FFF2-40B4-BE49-F238E27FC236}">
                <a16:creationId xmlns:a16="http://schemas.microsoft.com/office/drawing/2014/main" id="{BFC21F5E-4CAD-7A4B-9F20-E83B5E5B2D9A}"/>
              </a:ext>
            </a:extLst>
          </p:cNvPr>
          <p:cNvCxnSpPr>
            <a:cxnSpLocks/>
          </p:cNvCxnSpPr>
          <p:nvPr/>
        </p:nvCxnSpPr>
        <p:spPr>
          <a:xfrm flipH="1" flipV="1">
            <a:off x="9231941" y="3416542"/>
            <a:ext cx="1709902" cy="12458"/>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44" name="Rounded Rectangle">
            <a:extLst>
              <a:ext uri="{FF2B5EF4-FFF2-40B4-BE49-F238E27FC236}">
                <a16:creationId xmlns:a16="http://schemas.microsoft.com/office/drawing/2014/main" id="{E1518FAA-2F1E-2440-84DE-9EB3A4874500}"/>
              </a:ext>
            </a:extLst>
          </p:cNvPr>
          <p:cNvSpPr/>
          <p:nvPr/>
        </p:nvSpPr>
        <p:spPr>
          <a:xfrm>
            <a:off x="10414032"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Register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Agency </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45" name="Rounded Rectangle">
            <a:extLst>
              <a:ext uri="{FF2B5EF4-FFF2-40B4-BE49-F238E27FC236}">
                <a16:creationId xmlns:a16="http://schemas.microsoft.com/office/drawing/2014/main" id="{1F97F768-91A6-F440-B3B4-749667FD59E6}"/>
              </a:ext>
            </a:extLst>
          </p:cNvPr>
          <p:cNvSpPr/>
          <p:nvPr/>
        </p:nvSpPr>
        <p:spPr>
          <a:xfrm>
            <a:off x="8649626"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Message</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 Logs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0" name="Straight Connector 149">
            <a:extLst>
              <a:ext uri="{FF2B5EF4-FFF2-40B4-BE49-F238E27FC236}">
                <a16:creationId xmlns:a16="http://schemas.microsoft.com/office/drawing/2014/main" id="{6F79D8B6-301C-FC47-8F7D-658E04782CFC}"/>
              </a:ext>
            </a:extLst>
          </p:cNvPr>
          <p:cNvCxnSpPr>
            <a:cxnSpLocks/>
            <a:endCxn id="139" idx="2"/>
          </p:cNvCxnSpPr>
          <p:nvPr/>
        </p:nvCxnSpPr>
        <p:spPr>
          <a:xfrm flipV="1">
            <a:off x="10005455" y="3083716"/>
            <a:ext cx="0" cy="345284"/>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F81C9991-57E5-6C44-8A24-C3B4E6872BCC}"/>
              </a:ext>
            </a:extLst>
          </p:cNvPr>
          <p:cNvCxnSpPr>
            <a:cxnSpLocks/>
          </p:cNvCxnSpPr>
          <p:nvPr/>
        </p:nvCxnSpPr>
        <p:spPr>
          <a:xfrm>
            <a:off x="10948518" y="3408653"/>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04728144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First page to start from when running the demo</a:t>
            </a:r>
          </a:p>
          <a:p>
            <a:r>
              <a:rPr lang="en-US" sz="2400" b="0" dirty="0"/>
              <a:t>Page to access the central broker and view topics available to be used </a:t>
            </a:r>
          </a:p>
          <a:p>
            <a:r>
              <a:rPr lang="en-US" sz="2400" b="0" dirty="0"/>
              <a:t>New agencies can access the registration page from here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Log-in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4</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7295E147-DE8C-F34B-8DCF-4A155451E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587" y="1514366"/>
            <a:ext cx="8705010" cy="4502122"/>
          </a:xfrm>
          <a:prstGeom prst="rect">
            <a:avLst/>
          </a:prstGeom>
        </p:spPr>
      </p:pic>
    </p:spTree>
    <p:extLst>
      <p:ext uri="{BB962C8B-B14F-4D97-AF65-F5344CB8AC3E}">
        <p14:creationId xmlns:p14="http://schemas.microsoft.com/office/powerpoint/2010/main" val="25872759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Information on broker available here</a:t>
            </a:r>
          </a:p>
          <a:p>
            <a:r>
              <a:rPr lang="en-US" sz="2200" b="0" dirty="0"/>
              <a:t>New Agencies can provide their solace broker details to request to be connected to the central broker</a:t>
            </a:r>
          </a:p>
          <a:p>
            <a:r>
              <a:rPr lang="en-US" sz="2200" b="0" dirty="0"/>
              <a:t>Solace broker details will be used by the central broker administrator to establish a new bridge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Registration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5</a:t>
            </a:fld>
            <a:endParaRPr lang="en-US" dirty="0"/>
          </a:p>
        </p:txBody>
      </p:sp>
      <p:pic>
        <p:nvPicPr>
          <p:cNvPr id="5" name="Picture 4">
            <a:extLst>
              <a:ext uri="{FF2B5EF4-FFF2-40B4-BE49-F238E27FC236}">
                <a16:creationId xmlns:a16="http://schemas.microsoft.com/office/drawing/2014/main" id="{24275D9A-9D2E-3646-9F76-F40289F829BA}"/>
              </a:ext>
            </a:extLst>
          </p:cNvPr>
          <p:cNvPicPr>
            <a:picLocks noChangeAspect="1"/>
          </p:cNvPicPr>
          <p:nvPr/>
        </p:nvPicPr>
        <p:blipFill>
          <a:blip r:embed="rId2"/>
          <a:stretch>
            <a:fillRect/>
          </a:stretch>
        </p:blipFill>
        <p:spPr>
          <a:xfrm>
            <a:off x="5007470" y="1206931"/>
            <a:ext cx="5077435" cy="5403419"/>
          </a:xfrm>
          <a:prstGeom prst="rect">
            <a:avLst/>
          </a:prstGeom>
        </p:spPr>
      </p:pic>
    </p:spTree>
    <p:extLst>
      <p:ext uri="{BB962C8B-B14F-4D97-AF65-F5344CB8AC3E}">
        <p14:creationId xmlns:p14="http://schemas.microsoft.com/office/powerpoint/2010/main" val="13566415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After logging on using a username registered on the ACL this the page that users will be led to</a:t>
            </a:r>
          </a:p>
          <a:p>
            <a:r>
              <a:rPr lang="en-US" sz="2400" b="0" dirty="0"/>
              <a:t>Provides brief description about the exchange and its features</a:t>
            </a:r>
          </a:p>
          <a:p>
            <a:r>
              <a:rPr lang="en-US" sz="2400" b="0" dirty="0"/>
              <a:t>Other tabs can be accessed from the navbar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6</a:t>
            </a:fld>
            <a:endParaRPr lang="en-US" dirty="0"/>
          </a:p>
        </p:txBody>
      </p:sp>
      <p:pic>
        <p:nvPicPr>
          <p:cNvPr id="5" name="Picture 4">
            <a:extLst>
              <a:ext uri="{FF2B5EF4-FFF2-40B4-BE49-F238E27FC236}">
                <a16:creationId xmlns:a16="http://schemas.microsoft.com/office/drawing/2014/main" id="{C2ABE164-F992-7649-BCFF-E1F0B9DB9687}"/>
              </a:ext>
            </a:extLst>
          </p:cNvPr>
          <p:cNvPicPr>
            <a:picLocks noChangeAspect="1"/>
          </p:cNvPicPr>
          <p:nvPr/>
        </p:nvPicPr>
        <p:blipFill>
          <a:blip r:embed="rId2"/>
          <a:stretch>
            <a:fillRect/>
          </a:stretch>
        </p:blipFill>
        <p:spPr>
          <a:xfrm>
            <a:off x="3962401" y="1247968"/>
            <a:ext cx="7164328" cy="4989443"/>
          </a:xfrm>
          <a:prstGeom prst="rect">
            <a:avLst/>
          </a:prstGeom>
        </p:spPr>
      </p:pic>
    </p:spTree>
    <p:extLst>
      <p:ext uri="{BB962C8B-B14F-4D97-AF65-F5344CB8AC3E}">
        <p14:creationId xmlns:p14="http://schemas.microsoft.com/office/powerpoint/2010/main" val="11942992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the agency is publishing to the central broker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Published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7</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97B3E890-36CB-5941-A892-3131D59A7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206" y="1337310"/>
            <a:ext cx="8741391" cy="4329720"/>
          </a:xfrm>
          <a:prstGeom prst="rect">
            <a:avLst/>
          </a:prstGeom>
        </p:spPr>
      </p:pic>
    </p:spTree>
    <p:extLst>
      <p:ext uri="{BB962C8B-B14F-4D97-AF65-F5344CB8AC3E}">
        <p14:creationId xmlns:p14="http://schemas.microsoft.com/office/powerpoint/2010/main" val="16584465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are available for the agency to subscribe to via the central broker</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Topics Available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8</a:t>
            </a:fld>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72999E1C-33E0-944E-B60F-1E2185140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231" y="1337310"/>
            <a:ext cx="8635221" cy="4405312"/>
          </a:xfrm>
          <a:prstGeom prst="rect">
            <a:avLst/>
          </a:prstGeom>
        </p:spPr>
      </p:pic>
    </p:spTree>
    <p:extLst>
      <p:ext uri="{BB962C8B-B14F-4D97-AF65-F5344CB8AC3E}">
        <p14:creationId xmlns:p14="http://schemas.microsoft.com/office/powerpoint/2010/main" val="3232351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Provides an overall view of the message flow rate from various topics that the agency is subscribed or publishing to</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Current Message Statistics</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9</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48C4BD1-B389-1843-AFC5-729D63CFA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659" y="1337310"/>
            <a:ext cx="8772938" cy="4352200"/>
          </a:xfrm>
          <a:prstGeom prst="rect">
            <a:avLst/>
          </a:prstGeom>
        </p:spPr>
      </p:pic>
    </p:spTree>
    <p:extLst>
      <p:ext uri="{BB962C8B-B14F-4D97-AF65-F5344CB8AC3E}">
        <p14:creationId xmlns:p14="http://schemas.microsoft.com/office/powerpoint/2010/main" val="71712503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Content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ADD9F500-203C-4162-AECD-FB7A6F2E2C23}"/>
    </a:ext>
  </a:extLst>
</a:theme>
</file>

<file path=ppt/theme/theme2.xml><?xml version="1.0" encoding="utf-8"?>
<a:theme xmlns:a="http://schemas.openxmlformats.org/drawingml/2006/main" name="Special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CC88C276-AB51-428E-BDE6-64D0521902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8585aa6-53cb-4a86-8482-b3f1d797ffe9">
      <UserInfo>
        <DisplayName>David Mitchell</DisplayName>
        <AccountId>297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5D3DF85B4E00498F9ACE7689B4D844" ma:contentTypeVersion="4" ma:contentTypeDescription="Create a new document." ma:contentTypeScope="" ma:versionID="6130f909508d24c55e6fd636db7837c3">
  <xsd:schema xmlns:xsd="http://www.w3.org/2001/XMLSchema" xmlns:xs="http://www.w3.org/2001/XMLSchema" xmlns:p="http://schemas.microsoft.com/office/2006/metadata/properties" xmlns:ns2="9b44c740-9728-4707-9ce5-bd676a9242d4" xmlns:ns3="98585aa6-53cb-4a86-8482-b3f1d797ffe9" targetNamespace="http://schemas.microsoft.com/office/2006/metadata/properties" ma:root="true" ma:fieldsID="8c99bf3676c36b7eaf3a0a958a2ace12" ns2:_="" ns3:_="">
    <xsd:import namespace="9b44c740-9728-4707-9ce5-bd676a9242d4"/>
    <xsd:import namespace="98585aa6-53cb-4a86-8482-b3f1d797ff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44c740-9728-4707-9ce5-bd676a924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585aa6-53cb-4a86-8482-b3f1d797ff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A3E073-D3A6-4DC4-B3A1-F091B70263ED}">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8585aa6-53cb-4a86-8482-b3f1d797ffe9"/>
    <ds:schemaRef ds:uri="9b44c740-9728-4707-9ce5-bd676a9242d4"/>
    <ds:schemaRef ds:uri="http://www.w3.org/XML/1998/namespace"/>
  </ds:schemaRefs>
</ds:datastoreItem>
</file>

<file path=customXml/itemProps2.xml><?xml version="1.0" encoding="utf-8"?>
<ds:datastoreItem xmlns:ds="http://schemas.openxmlformats.org/officeDocument/2006/customXml" ds:itemID="{04C38E51-4E84-44E7-8C5B-7E2275C0B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44c740-9728-4707-9ce5-bd676a9242d4"/>
    <ds:schemaRef ds:uri="98585aa6-53cb-4a86-8482-b3f1d797ff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E3122C-7DEF-4E1D-9688-AF0660E56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Content Slides</Template>
  <TotalTime>1648</TotalTime>
  <Words>1601</Words>
  <Application>Microsoft Macintosh PowerPoint</Application>
  <PresentationFormat>Widescreen</PresentationFormat>
  <Paragraphs>141</Paragraphs>
  <Slides>27</Slides>
  <Notes>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Arial</vt:lpstr>
      <vt:lpstr>Calibri</vt:lpstr>
      <vt:lpstr>Calibri Light</vt:lpstr>
      <vt:lpstr>Gill Sans</vt:lpstr>
      <vt:lpstr>Lucida Grande</vt:lpstr>
      <vt:lpstr>Open Sans</vt:lpstr>
      <vt:lpstr>Times</vt:lpstr>
      <vt:lpstr>Content Slides</vt:lpstr>
      <vt:lpstr>Special Slides</vt:lpstr>
      <vt:lpstr>Office Theme</vt:lpstr>
      <vt:lpstr>Central Data Exchange Demo</vt:lpstr>
      <vt:lpstr>Example Broker Set-up</vt:lpstr>
      <vt:lpstr>Overall Site Diagram</vt:lpstr>
      <vt:lpstr>Log-in Page</vt:lpstr>
      <vt:lpstr>Registration Page</vt:lpstr>
      <vt:lpstr>Home Page</vt:lpstr>
      <vt:lpstr>Home Page – Published Topic</vt:lpstr>
      <vt:lpstr>Home Page – Topics Available</vt:lpstr>
      <vt:lpstr>Home Page – Current Message Statistics</vt:lpstr>
      <vt:lpstr>Home Page – Topic Registration</vt:lpstr>
      <vt:lpstr>Home Page – Analytics &amp; Mapping Example</vt:lpstr>
      <vt:lpstr>Admin Page - Message Log</vt:lpstr>
      <vt:lpstr>Admin Page - Register Agency</vt:lpstr>
      <vt:lpstr>Admin Page - Register Topic</vt:lpstr>
      <vt:lpstr>Map Demonstration Analytics</vt:lpstr>
      <vt:lpstr>Demonstration with Map Analytics</vt:lpstr>
      <vt:lpstr>Event-Driven Analytics</vt:lpstr>
      <vt:lpstr>Image of Interest</vt:lpstr>
      <vt:lpstr>Topic Subscription</vt:lpstr>
      <vt:lpstr>Subscribing Within Proximity</vt:lpstr>
      <vt:lpstr>Topic Subscription</vt:lpstr>
      <vt:lpstr>Event-Driven Temperature Readings</vt:lpstr>
      <vt:lpstr>Topic Subscription</vt:lpstr>
      <vt:lpstr>Event-based Rain Sensors</vt:lpstr>
      <vt:lpstr>Topic Subscription</vt:lpstr>
      <vt:lpstr>Location Tracking for Patrols</vt:lpstr>
      <vt:lpstr>Topic Subscription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Slide</dc:title>
  <dc:creator>Rajiv Xavier</dc:creator>
  <cp:lastModifiedBy>Rajiv Xavier</cp:lastModifiedBy>
  <cp:revision>16</cp:revision>
  <dcterms:created xsi:type="dcterms:W3CDTF">2019-07-10T03:15:02Z</dcterms:created>
  <dcterms:modified xsi:type="dcterms:W3CDTF">2019-07-30T07:22:56Z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0x010100BC5D3DF85B4E00498F9ACE7689B4D844</vt:lpwstr>
  </property>
  <property fmtid="{D5CDD505-2E9C-101B-9397-08002B2CF9AE}" pid="3" name="Order">
    <vt:r8>1552600</vt:r8>
  </property>
  <property fmtid="{D5CDD505-2E9C-101B-9397-08002B2CF9AE}" pid="4" name="xd_Signature">
    <vt:bool>false</vt:bool>
  </property>
  <property fmtid="{D5CDD505-2E9C-101B-9397-08002B2CF9AE}" pid="5" name="SharedWithUsers">
    <vt:lpwstr>297;#David Mitchell</vt:lpwstr>
  </property>
  <property fmtid="{D5CDD505-2E9C-101B-9397-08002B2CF9AE}" pid="6" name="xd_ProgID">
    <vt:lpwstr/>
  </property>
  <property fmtid="{D5CDD505-2E9C-101B-9397-08002B2CF9AE}" pid="7" name="TemplateUrl">
    <vt:lpwstr/>
  </property>
  <property fmtid="{D5CDD505-2E9C-101B-9397-08002B2CF9AE}" pid="8" name="ComplianceAssetId">
    <vt:lpwstr/>
  </property>
</Properties>
</file>